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1"/>
  </p:notesMasterIdLst>
  <p:sldIdLst>
    <p:sldId id="311" r:id="rId2"/>
    <p:sldId id="323" r:id="rId3"/>
    <p:sldId id="342" r:id="rId4"/>
    <p:sldId id="339" r:id="rId5"/>
    <p:sldId id="340" r:id="rId6"/>
    <p:sldId id="328" r:id="rId7"/>
    <p:sldId id="343" r:id="rId8"/>
    <p:sldId id="356" r:id="rId9"/>
    <p:sldId id="354" r:id="rId10"/>
    <p:sldId id="355" r:id="rId11"/>
    <p:sldId id="325" r:id="rId12"/>
    <p:sldId id="347" r:id="rId13"/>
    <p:sldId id="314" r:id="rId14"/>
    <p:sldId id="313" r:id="rId15"/>
    <p:sldId id="344" r:id="rId16"/>
    <p:sldId id="330" r:id="rId17"/>
    <p:sldId id="353" r:id="rId18"/>
    <p:sldId id="299" r:id="rId19"/>
    <p:sldId id="360" r:id="rId20"/>
    <p:sldId id="341" r:id="rId21"/>
    <p:sldId id="310" r:id="rId22"/>
    <p:sldId id="359" r:id="rId23"/>
    <p:sldId id="357" r:id="rId24"/>
    <p:sldId id="358" r:id="rId25"/>
    <p:sldId id="298" r:id="rId26"/>
    <p:sldId id="319" r:id="rId27"/>
    <p:sldId id="349" r:id="rId28"/>
    <p:sldId id="348" r:id="rId29"/>
    <p:sldId id="333" r:id="rId30"/>
    <p:sldId id="336" r:id="rId31"/>
    <p:sldId id="338" r:id="rId32"/>
    <p:sldId id="317" r:id="rId33"/>
    <p:sldId id="335" r:id="rId34"/>
    <p:sldId id="320" r:id="rId35"/>
    <p:sldId id="334" r:id="rId36"/>
    <p:sldId id="351" r:id="rId37"/>
    <p:sldId id="352" r:id="rId38"/>
    <p:sldId id="318" r:id="rId39"/>
    <p:sldId id="331"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AA6BDA2-4621-444A-B092-E84E444E0B44}">
  <a:tblStyle styleId="{0AA6BDA2-4621-444A-B092-E84E444E0B44}" styleName="Table_0">
    <a:wholeTbl>
      <a:tcTxStyle b="off" i="off">
        <a:font>
          <a:latin typeface="News Gothic MT"/>
          <a:ea typeface="News Gothic MT"/>
          <a:cs typeface="News Gothic MT"/>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DEC"/>
          </a:solidFill>
        </a:fill>
      </a:tcStyle>
    </a:wholeTbl>
    <a:band1H>
      <a:tcStyle>
        <a:tcBdr/>
        <a:fill>
          <a:solidFill>
            <a:srgbClr val="CAD9D7"/>
          </a:solidFill>
        </a:fill>
      </a:tcStyle>
    </a:band1H>
    <a:band1V>
      <a:tcStyle>
        <a:tcBdr/>
        <a:fill>
          <a:solidFill>
            <a:srgbClr val="CAD9D7"/>
          </a:solidFill>
        </a:fill>
      </a:tcStyle>
    </a:band1V>
    <a:lastCol>
      <a:tcTxStyle b="on" i="off">
        <a:font>
          <a:latin typeface="News Gothic MT"/>
          <a:ea typeface="News Gothic MT"/>
          <a:cs typeface="News Gothic MT"/>
        </a:font>
        <a:schemeClr val="lt1"/>
      </a:tcTxStyle>
      <a:tcStyle>
        <a:tcBdr/>
        <a:fill>
          <a:solidFill>
            <a:schemeClr val="accent1"/>
          </a:solidFill>
        </a:fill>
      </a:tcStyle>
    </a:lastCol>
    <a:firstCol>
      <a:tcTxStyle b="on" i="off">
        <a:font>
          <a:latin typeface="News Gothic MT"/>
          <a:ea typeface="News Gothic MT"/>
          <a:cs typeface="News Gothic MT"/>
        </a:font>
        <a:schemeClr val="lt1"/>
      </a:tcTxStyle>
      <a:tcStyle>
        <a:tcBdr/>
        <a:fill>
          <a:solidFill>
            <a:schemeClr val="accent1"/>
          </a:solidFill>
        </a:fill>
      </a:tcStyle>
    </a:firstCol>
    <a:lastRow>
      <a:tcTxStyle b="on" i="off">
        <a:font>
          <a:latin typeface="News Gothic MT"/>
          <a:ea typeface="News Gothic MT"/>
          <a:cs typeface="News Gothic MT"/>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News Gothic MT"/>
          <a:ea typeface="News Gothic MT"/>
          <a:cs typeface="News Gothic MT"/>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7" d="100"/>
          <a:sy n="117" d="100"/>
        </p:scale>
        <p:origin x="-568" y="-9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109428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1" y="4343400"/>
            <a:ext cx="5486399" cy="4114800"/>
          </a:xfrm>
          <a:prstGeom prst="rect">
            <a:avLst/>
          </a:prstGeom>
          <a:noFill/>
          <a:ln>
            <a:noFill/>
          </a:ln>
        </p:spPr>
        <p:txBody>
          <a:bodyPr lIns="91417" tIns="45696" rIns="91417" bIns="45696" anchor="t" anchorCtr="0">
            <a:noAutofit/>
          </a:bodyPr>
          <a:lstStyle/>
          <a:p>
            <a:pPr>
              <a:buSzPct val="25000"/>
            </a:pPr>
            <a:endParaRPr>
              <a:solidFill>
                <a:schemeClr val="dk1"/>
              </a:solidFill>
              <a:latin typeface="Calibri"/>
              <a:ea typeface="Calibri"/>
              <a:cs typeface="Calibri"/>
              <a:sym typeface="Calibri"/>
            </a:endParaRPr>
          </a:p>
        </p:txBody>
      </p:sp>
      <p:sp>
        <p:nvSpPr>
          <p:cNvPr id="490" name="Shape 490"/>
          <p:cNvSpPr txBox="1">
            <a:spLocks noGrp="1"/>
          </p:cNvSpPr>
          <p:nvPr>
            <p:ph type="sldNum" idx="12"/>
          </p:nvPr>
        </p:nvSpPr>
        <p:spPr>
          <a:xfrm>
            <a:off x="3884613" y="8685213"/>
            <a:ext cx="2971799" cy="457200"/>
          </a:xfrm>
          <a:prstGeom prst="rect">
            <a:avLst/>
          </a:prstGeom>
          <a:noFill/>
          <a:ln>
            <a:noFill/>
          </a:ln>
        </p:spPr>
        <p:txBody>
          <a:bodyPr lIns="91417" tIns="45696" rIns="91417" bIns="45696" anchor="b" anchorCtr="0">
            <a:noAutofit/>
          </a:bodyPr>
          <a:lstStyle/>
          <a:p>
            <a:pPr algn="r">
              <a:buSzPct val="25000"/>
            </a:pPr>
            <a:fld id="{00000000-1234-1234-1234-123412341234}" type="slidenum">
              <a:rPr lang="en-US" sz="1200">
                <a:solidFill>
                  <a:schemeClr val="dk1"/>
                </a:solidFill>
                <a:latin typeface="Calibri"/>
                <a:ea typeface="Calibri"/>
                <a:cs typeface="Calibri"/>
                <a:sym typeface="Calibri"/>
              </a:rPr>
              <a:pPr algn="r">
                <a:buSzPct val="25000"/>
              </a:p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4" name="Shape 51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None/>
            </a:pPr>
            <a:endParaRPr sz="2200" b="0" i="0" u="none" strike="noStrike" cap="none" baseline="0" dirty="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Shape 1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2" name="Shape 142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p:txBody>
      </p:sp>
      <p:sp>
        <p:nvSpPr>
          <p:cNvPr id="1423" name="Shape 142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lang="en-US" sz="1200" b="0" i="0" u="none" strike="noStrike" cap="none" dirty="0">
              <a:solidFill>
                <a:schemeClr val="dk1"/>
              </a:solidFill>
              <a:latin typeface="Arial"/>
              <a:ea typeface="Arial"/>
              <a:cs typeface="Arial"/>
              <a:sym typeface="Arial"/>
            </a:endParaRPr>
          </a:p>
        </p:txBody>
      </p:sp>
      <p:sp>
        <p:nvSpPr>
          <p:cNvPr id="65" name="Shape 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11</a:t>
            </a:fld>
            <a:endParaRPr lang="en-US"/>
          </a:p>
        </p:txBody>
      </p:sp>
    </p:spTree>
    <p:extLst>
      <p:ext uri="{BB962C8B-B14F-4D97-AF65-F5344CB8AC3E}">
        <p14:creationId xmlns:p14="http://schemas.microsoft.com/office/powerpoint/2010/main" val="213870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lnSpc>
                <a:spcPct val="90000"/>
              </a:lnSpc>
              <a:spcBef>
                <a:spcPts val="1189"/>
              </a:spcBef>
              <a:buClr>
                <a:schemeClr val="dk1"/>
              </a:buClr>
              <a:buSzPct val="25000"/>
            </a:pPr>
            <a:endParaRPr sz="1100" dirty="0">
              <a:latin typeface="Verdana"/>
              <a:ea typeface="Verdana"/>
              <a:cs typeface="Verdana"/>
              <a:sym typeface="Verdana"/>
            </a:endParaRPr>
          </a:p>
          <a:p>
            <a:pPr>
              <a:lnSpc>
                <a:spcPct val="90000"/>
              </a:lnSpc>
              <a:spcBef>
                <a:spcPts val="1189"/>
              </a:spcBef>
              <a:buClr>
                <a:schemeClr val="dk1"/>
              </a:buClr>
              <a:buSzPct val="25000"/>
            </a:pPr>
            <a:endParaRPr sz="1100" dirty="0">
              <a:latin typeface="Verdana"/>
              <a:ea typeface="Verdana"/>
              <a:cs typeface="Verdana"/>
              <a:sym typeface="Verdana"/>
            </a:endParaRPr>
          </a:p>
        </p:txBody>
      </p:sp>
    </p:spTree>
    <p:extLst>
      <p:ext uri="{BB962C8B-B14F-4D97-AF65-F5344CB8AC3E}">
        <p14:creationId xmlns:p14="http://schemas.microsoft.com/office/powerpoint/2010/main" val="1702286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lIns="91432" tIns="45716" rIns="91432" bIns="45716"/>
          <a:lstStyle/>
          <a:p>
            <a:pPr lvl="0"/>
            <a:endParaRPr/>
          </a:p>
        </p:txBody>
      </p:sp>
      <p:sp>
        <p:nvSpPr>
          <p:cNvPr id="55" name="Shape 55"/>
          <p:cNvSpPr>
            <a:spLocks noGrp="1"/>
          </p:cNvSpPr>
          <p:nvPr>
            <p:ph type="body" sz="quarter" idx="1"/>
          </p:nvPr>
        </p:nvSpPr>
        <p:spPr>
          <a:prstGeom prst="rect">
            <a:avLst/>
          </a:prstGeom>
        </p:spPr>
        <p:txBody>
          <a:bodyPr/>
          <a:lstStyle/>
          <a:p>
            <a:pPr lvl="0">
              <a:lnSpc>
                <a:spcPct val="100000"/>
              </a:lnSpc>
              <a:defRPr sz="1800"/>
            </a:pPr>
            <a:endParaRPr dirty="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757" name="Shape 7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295171" y="2972430"/>
            <a:ext cx="6267560" cy="5793619"/>
          </a:xfrm>
          <a:prstGeom prst="rect">
            <a:avLst/>
          </a:prstGeom>
          <a:noFill/>
          <a:ln>
            <a:noFill/>
          </a:ln>
        </p:spPr>
        <p:txBody>
          <a:bodyPr lIns="90556" tIns="90556" rIns="90556" bIns="90556" anchor="ctr" anchorCtr="0">
            <a:noAutofit/>
          </a:bodyPr>
          <a:lstStyle/>
          <a:p>
            <a:endParaRPr sz="1200" dirty="0"/>
          </a:p>
        </p:txBody>
      </p:sp>
      <p:sp>
        <p:nvSpPr>
          <p:cNvPr id="65" name="Shape 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5"/>
        <p:cNvGrpSpPr/>
        <p:nvPr/>
      </p:nvGrpSpPr>
      <p:grpSpPr>
        <a:xfrm>
          <a:off x="0" y="0"/>
          <a:ext cx="0" cy="0"/>
          <a:chOff x="0" y="0"/>
          <a:chExt cx="0" cy="0"/>
        </a:xfrm>
      </p:grpSpPr>
      <p:sp>
        <p:nvSpPr>
          <p:cNvPr id="36" name="Shape 36"/>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pic>
        <p:nvPicPr>
          <p:cNvPr id="37" name="Shape 37" descr="PivLogo_Whit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401984" y="366152"/>
            <a:ext cx="1364190" cy="309289"/>
          </a:xfrm>
          <a:prstGeom prst="rect">
            <a:avLst/>
          </a:prstGeom>
          <a:noFill/>
          <a:ln>
            <a:noFill/>
          </a:ln>
        </p:spPr>
      </p:pic>
      <p:sp>
        <p:nvSpPr>
          <p:cNvPr id="38" name="Shape 38"/>
          <p:cNvSpPr txBox="1">
            <a:spLocks noGrp="1"/>
          </p:cNvSpPr>
          <p:nvPr>
            <p:ph type="ctrTitle"/>
          </p:nvPr>
        </p:nvSpPr>
        <p:spPr>
          <a:xfrm>
            <a:off x="1134020" y="2005052"/>
            <a:ext cx="6530786"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9" name="Shape 39"/>
          <p:cNvSpPr txBox="1">
            <a:spLocks noGrp="1"/>
          </p:cNvSpPr>
          <p:nvPr>
            <p:ph type="subTitle" idx="1"/>
          </p:nvPr>
        </p:nvSpPr>
        <p:spPr>
          <a:xfrm>
            <a:off x="1134020" y="1586262"/>
            <a:ext cx="6110923" cy="314872"/>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0" name="Shape 40"/>
          <p:cNvSpPr txBox="1">
            <a:spLocks noGrp="1"/>
          </p:cNvSpPr>
          <p:nvPr>
            <p:ph type="body" idx="2"/>
          </p:nvPr>
        </p:nvSpPr>
        <p:spPr>
          <a:xfrm>
            <a:off x="1134020" y="3315823"/>
            <a:ext cx="7881472" cy="345127"/>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0"/>
        <p:cNvGrpSpPr/>
        <p:nvPr/>
      </p:nvGrpSpPr>
      <p:grpSpPr>
        <a:xfrm>
          <a:off x="0" y="0"/>
          <a:ext cx="0" cy="0"/>
          <a:chOff x="0" y="0"/>
          <a:chExt cx="0" cy="0"/>
        </a:xfrm>
      </p:grpSpPr>
      <p:sp>
        <p:nvSpPr>
          <p:cNvPr id="91" name="Shape 91"/>
          <p:cNvSpPr/>
          <p:nvPr/>
        </p:nvSpPr>
        <p:spPr>
          <a:xfrm>
            <a:off x="-67234" y="-126997"/>
            <a:ext cx="9226176" cy="5285439"/>
          </a:xfrm>
          <a:prstGeom prst="rect">
            <a:avLst/>
          </a:prstGeom>
          <a:solidFill>
            <a:srgbClr val="97AC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accent3"/>
              </a:solidFill>
              <a:latin typeface="Source Sans Pro"/>
              <a:ea typeface="Source Sans Pro"/>
              <a:cs typeface="Source Sans Pro"/>
              <a:sym typeface="Source Sans Pro"/>
            </a:endParaRPr>
          </a:p>
        </p:txBody>
      </p:sp>
      <p:sp>
        <p:nvSpPr>
          <p:cNvPr id="92" name="Shape 92"/>
          <p:cNvSpPr txBox="1">
            <a:spLocks noGrp="1"/>
          </p:cNvSpPr>
          <p:nvPr>
            <p:ph type="title"/>
          </p:nvPr>
        </p:nvSpPr>
        <p:spPr>
          <a:xfrm>
            <a:off x="239056" y="465166"/>
            <a:ext cx="8516469" cy="37679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93" name="Shape 93"/>
          <p:cNvSpPr>
            <a:spLocks noGrp="1"/>
          </p:cNvSpPr>
          <p:nvPr>
            <p:ph type="pic" idx="2"/>
          </p:nvPr>
        </p:nvSpPr>
        <p:spPr>
          <a:xfrm>
            <a:off x="-82176" y="1105645"/>
            <a:ext cx="9226176" cy="4037852"/>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rgbClr val="878787"/>
              </a:buClr>
              <a:buFont typeface="Arial"/>
              <a:buNone/>
              <a:defRPr sz="32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560"/>
              </a:spcBef>
              <a:spcAft>
                <a:spcPts val="0"/>
              </a:spcAft>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4" name="Shape 94"/>
          <p:cNvSpPr txBox="1">
            <a:spLocks noGrp="1"/>
          </p:cNvSpPr>
          <p:nvPr>
            <p:ph type="body" idx="1"/>
          </p:nvPr>
        </p:nvSpPr>
        <p:spPr>
          <a:xfrm>
            <a:off x="239056" y="157381"/>
            <a:ext cx="8516469" cy="229215"/>
          </a:xfrm>
          <a:prstGeom prst="rect">
            <a:avLst/>
          </a:prstGeom>
          <a:noFill/>
          <a:ln>
            <a:noFill/>
          </a:ln>
        </p:spPr>
        <p:txBody>
          <a:bodyPr lIns="91425" tIns="91425" rIns="91425" bIns="91425" anchor="t" anchorCtr="0"/>
          <a:lstStyle>
            <a:lvl1pPr marL="0" marR="0" lvl="0" indent="0" algn="l" rtl="0">
              <a:lnSpc>
                <a:spcPct val="100000"/>
              </a:lnSpc>
              <a:spcBef>
                <a:spcPts val="240"/>
              </a:spcBef>
              <a:spcAft>
                <a:spcPts val="0"/>
              </a:spcAft>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00"/>
              </a:spcBef>
              <a:spcAft>
                <a:spcPts val="0"/>
              </a:spcAft>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Comparison">
    <p:spTree>
      <p:nvGrpSpPr>
        <p:cNvPr id="1" name="Shape 95"/>
        <p:cNvGrpSpPr/>
        <p:nvPr/>
      </p:nvGrpSpPr>
      <p:grpSpPr>
        <a:xfrm>
          <a:off x="0" y="0"/>
          <a:ext cx="0" cy="0"/>
          <a:chOff x="0" y="0"/>
          <a:chExt cx="0" cy="0"/>
        </a:xfrm>
      </p:grpSpPr>
      <p:sp>
        <p:nvSpPr>
          <p:cNvPr id="96" name="Shape 96"/>
          <p:cNvSpPr/>
          <p:nvPr/>
        </p:nvSpPr>
        <p:spPr>
          <a:xfrm>
            <a:off x="366059"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97" name="Shape 97"/>
          <p:cNvSpPr/>
          <p:nvPr/>
        </p:nvSpPr>
        <p:spPr>
          <a:xfrm>
            <a:off x="2488200"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98" name="Shape 98"/>
          <p:cNvSpPr/>
          <p:nvPr/>
        </p:nvSpPr>
        <p:spPr>
          <a:xfrm>
            <a:off x="4610342"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99" name="Shape 99"/>
          <p:cNvSpPr/>
          <p:nvPr/>
        </p:nvSpPr>
        <p:spPr>
          <a:xfrm>
            <a:off x="6732485"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100" name="Shape 10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01" name="Shape 101"/>
          <p:cNvSpPr txBox="1">
            <a:spLocks noGrp="1"/>
          </p:cNvSpPr>
          <p:nvPr>
            <p:ph type="body" idx="1"/>
          </p:nvPr>
        </p:nvSpPr>
        <p:spPr>
          <a:xfrm>
            <a:off x="457200" y="1233420"/>
            <a:ext cx="1948328" cy="514718"/>
          </a:xfrm>
          <a:prstGeom prst="rect">
            <a:avLst/>
          </a:prstGeom>
          <a:noFill/>
          <a:ln>
            <a:noFill/>
          </a:ln>
        </p:spPr>
        <p:txBody>
          <a:bodyPr lIns="91425" tIns="91425" rIns="91425" bIns="91425" anchor="b" anchorCtr="0"/>
          <a:lstStyle>
            <a:lvl1pPr marL="0" marR="0" lvl="0" indent="0" algn="ctr" rtl="0">
              <a:lnSpc>
                <a:spcPct val="100000"/>
              </a:lnSpc>
              <a:spcBef>
                <a:spcPts val="480"/>
              </a:spcBef>
              <a:spcAft>
                <a:spcPts val="0"/>
              </a:spcAft>
              <a:buClr>
                <a:srgbClr val="006FD6"/>
              </a:buClr>
              <a:buFont typeface="Arial"/>
              <a:buNone/>
              <a:defRPr sz="2400" b="1" i="0" u="none" strike="noStrike" cap="none">
                <a:solidFill>
                  <a:srgbClr val="006FD6"/>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2" name="Shape 102"/>
          <p:cNvSpPr txBox="1">
            <a:spLocks noGrp="1"/>
          </p:cNvSpPr>
          <p:nvPr>
            <p:ph type="body" idx="2"/>
          </p:nvPr>
        </p:nvSpPr>
        <p:spPr>
          <a:xfrm>
            <a:off x="457200" y="1904515"/>
            <a:ext cx="1948328" cy="2578042"/>
          </a:xfrm>
          <a:prstGeom prst="rect">
            <a:avLst/>
          </a:prstGeom>
          <a:noFill/>
          <a:ln>
            <a:noFill/>
          </a:ln>
        </p:spPr>
        <p:txBody>
          <a:bodyPr lIns="91425" tIns="91425" rIns="91425" bIns="91425" anchor="t" anchorCtr="0"/>
          <a:lstStyle>
            <a:lvl1pPr marL="285750" marR="0" lvl="0" indent="-158750" algn="l" rtl="0">
              <a:lnSpc>
                <a:spcPct val="11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3" name="Shape 103"/>
          <p:cNvSpPr txBox="1">
            <a:spLocks noGrp="1"/>
          </p:cNvSpPr>
          <p:nvPr>
            <p:ph type="body" idx="3"/>
          </p:nvPr>
        </p:nvSpPr>
        <p:spPr>
          <a:xfrm>
            <a:off x="2548959" y="1233420"/>
            <a:ext cx="1948328" cy="514718"/>
          </a:xfrm>
          <a:prstGeom prst="rect">
            <a:avLst/>
          </a:prstGeom>
          <a:noFill/>
          <a:ln>
            <a:noFill/>
          </a:ln>
        </p:spPr>
        <p:txBody>
          <a:bodyPr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4" name="Shape 104"/>
          <p:cNvSpPr txBox="1">
            <a:spLocks noGrp="1"/>
          </p:cNvSpPr>
          <p:nvPr>
            <p:ph type="body" idx="4"/>
          </p:nvPr>
        </p:nvSpPr>
        <p:spPr>
          <a:xfrm>
            <a:off x="2548959" y="1904515"/>
            <a:ext cx="1948328" cy="2578042"/>
          </a:xfrm>
          <a:prstGeom prst="rect">
            <a:avLst/>
          </a:prstGeom>
          <a:noFill/>
          <a:ln>
            <a:noFill/>
          </a:ln>
        </p:spPr>
        <p:txBody>
          <a:bodyPr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5" name="Shape 105"/>
          <p:cNvSpPr txBox="1">
            <a:spLocks noGrp="1"/>
          </p:cNvSpPr>
          <p:nvPr>
            <p:ph type="body" idx="5"/>
          </p:nvPr>
        </p:nvSpPr>
        <p:spPr>
          <a:xfrm>
            <a:off x="4655664" y="1233420"/>
            <a:ext cx="1948328" cy="514718"/>
          </a:xfrm>
          <a:prstGeom prst="rect">
            <a:avLst/>
          </a:prstGeom>
          <a:noFill/>
          <a:ln>
            <a:noFill/>
          </a:ln>
        </p:spPr>
        <p:txBody>
          <a:bodyPr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6" name="Shape 106"/>
          <p:cNvSpPr txBox="1">
            <a:spLocks noGrp="1"/>
          </p:cNvSpPr>
          <p:nvPr>
            <p:ph type="body" idx="6"/>
          </p:nvPr>
        </p:nvSpPr>
        <p:spPr>
          <a:xfrm>
            <a:off x="4655664" y="1904515"/>
            <a:ext cx="1948328" cy="2578042"/>
          </a:xfrm>
          <a:prstGeom prst="rect">
            <a:avLst/>
          </a:prstGeom>
          <a:noFill/>
          <a:ln>
            <a:noFill/>
          </a:ln>
        </p:spPr>
        <p:txBody>
          <a:bodyPr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7" name="Shape 107"/>
          <p:cNvSpPr txBox="1">
            <a:spLocks noGrp="1"/>
          </p:cNvSpPr>
          <p:nvPr>
            <p:ph type="body" idx="7"/>
          </p:nvPr>
        </p:nvSpPr>
        <p:spPr>
          <a:xfrm>
            <a:off x="6732485" y="1233420"/>
            <a:ext cx="1948328" cy="514718"/>
          </a:xfrm>
          <a:prstGeom prst="rect">
            <a:avLst/>
          </a:prstGeom>
          <a:noFill/>
          <a:ln>
            <a:noFill/>
          </a:ln>
        </p:spPr>
        <p:txBody>
          <a:bodyPr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8" name="Shape 108"/>
          <p:cNvSpPr txBox="1">
            <a:spLocks noGrp="1"/>
          </p:cNvSpPr>
          <p:nvPr>
            <p:ph type="body" idx="8"/>
          </p:nvPr>
        </p:nvSpPr>
        <p:spPr>
          <a:xfrm>
            <a:off x="6732485" y="1904515"/>
            <a:ext cx="1948328" cy="2578042"/>
          </a:xfrm>
          <a:prstGeom prst="rect">
            <a:avLst/>
          </a:prstGeom>
          <a:noFill/>
          <a:ln>
            <a:noFill/>
          </a:ln>
        </p:spPr>
        <p:txBody>
          <a:bodyPr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09" name="Shape 109"/>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0"/>
        <p:cNvGrpSpPr/>
        <p:nvPr/>
      </p:nvGrpSpPr>
      <p:grpSpPr>
        <a:xfrm>
          <a:off x="0" y="0"/>
          <a:ext cx="0" cy="0"/>
          <a:chOff x="0" y="0"/>
          <a:chExt cx="0" cy="0"/>
        </a:xfrm>
      </p:grpSpPr>
      <p:sp>
        <p:nvSpPr>
          <p:cNvPr id="111" name="Shape 111"/>
          <p:cNvSpPr/>
          <p:nvPr/>
        </p:nvSpPr>
        <p:spPr>
          <a:xfrm>
            <a:off x="4669117" y="-126997"/>
            <a:ext cx="4736350" cy="528543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accent3"/>
              </a:solidFill>
              <a:latin typeface="Source Sans Pro"/>
              <a:ea typeface="Source Sans Pro"/>
              <a:cs typeface="Source Sans Pro"/>
              <a:sym typeface="Source Sans Pro"/>
            </a:endParaRPr>
          </a:p>
        </p:txBody>
      </p:sp>
      <p:sp>
        <p:nvSpPr>
          <p:cNvPr id="112" name="Shape 112"/>
          <p:cNvSpPr/>
          <p:nvPr/>
        </p:nvSpPr>
        <p:spPr>
          <a:xfrm>
            <a:off x="-67233" y="-126997"/>
            <a:ext cx="4736350" cy="5285439"/>
          </a:xfrm>
          <a:prstGeom prst="rect">
            <a:avLst/>
          </a:prstGeom>
          <a:solidFill>
            <a:srgbClr val="97AC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accent3"/>
              </a:solidFill>
              <a:latin typeface="Source Sans Pro"/>
              <a:ea typeface="Source Sans Pro"/>
              <a:cs typeface="Source Sans Pro"/>
              <a:sym typeface="Source Sans Pro"/>
            </a:endParaRPr>
          </a:p>
        </p:txBody>
      </p:sp>
      <p:sp>
        <p:nvSpPr>
          <p:cNvPr id="113" name="Shape 113"/>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4" name="Shape 114"/>
          <p:cNvSpPr>
            <a:spLocks noGrp="1"/>
          </p:cNvSpPr>
          <p:nvPr>
            <p:ph type="pic" idx="2"/>
          </p:nvPr>
        </p:nvSpPr>
        <p:spPr>
          <a:xfrm>
            <a:off x="4669117" y="0"/>
            <a:ext cx="4474879" cy="51434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rgbClr val="878787"/>
              </a:buClr>
              <a:buFont typeface="Arial"/>
              <a:buNone/>
              <a:defRPr sz="32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560"/>
              </a:spcBef>
              <a:spcAft>
                <a:spcPts val="0"/>
              </a:spcAft>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5" name="Shape 115"/>
          <p:cNvSpPr txBox="1">
            <a:spLocks noGrp="1"/>
          </p:cNvSpPr>
          <p:nvPr>
            <p:ph type="body" idx="1"/>
          </p:nvPr>
        </p:nvSpPr>
        <p:spPr>
          <a:xfrm>
            <a:off x="239057" y="224618"/>
            <a:ext cx="4430060" cy="22921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0"/>
              </a:spcAft>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00"/>
              </a:spcBef>
              <a:spcAft>
                <a:spcPts val="0"/>
              </a:spcAft>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6" name="Shape 116"/>
          <p:cNvSpPr txBox="1">
            <a:spLocks noGrp="1"/>
          </p:cNvSpPr>
          <p:nvPr>
            <p:ph type="body" idx="3"/>
          </p:nvPr>
        </p:nvSpPr>
        <p:spPr>
          <a:xfrm>
            <a:off x="239057" y="1225716"/>
            <a:ext cx="4430060" cy="914400"/>
          </a:xfrm>
          <a:prstGeom prst="rect">
            <a:avLst/>
          </a:prstGeom>
          <a:noFill/>
          <a:ln>
            <a:noFill/>
          </a:ln>
        </p:spPr>
        <p:txBody>
          <a:bodyPr lIns="91425" tIns="91425" rIns="91425" bIns="91425" anchor="t" anchorCtr="0"/>
          <a:lstStyle>
            <a:lvl1pPr marL="342900" marR="0" lvl="0" indent="-1397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07950" algn="l" rtl="0">
              <a:lnSpc>
                <a:spcPct val="100000"/>
              </a:lnSpc>
              <a:spcBef>
                <a:spcPts val="280"/>
              </a:spcBef>
              <a:spcAft>
                <a:spcPts val="0"/>
              </a:spcAft>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76200" algn="l" rtl="0">
              <a:lnSpc>
                <a:spcPct val="100000"/>
              </a:lnSpc>
              <a:spcBef>
                <a:spcPts val="240"/>
              </a:spcBef>
              <a:spcAft>
                <a:spcPts val="0"/>
              </a:spcAft>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95250" algn="l" rtl="0">
              <a:lnSpc>
                <a:spcPct val="100000"/>
              </a:lnSpc>
              <a:spcBef>
                <a:spcPts val="220"/>
              </a:spcBef>
              <a:spcAft>
                <a:spcPts val="0"/>
              </a:spcAft>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95250" algn="l" rtl="0">
              <a:lnSpc>
                <a:spcPct val="100000"/>
              </a:lnSpc>
              <a:spcBef>
                <a:spcPts val="220"/>
              </a:spcBef>
              <a:spcAft>
                <a:spcPts val="0"/>
              </a:spcAft>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9" name="Shape 119"/>
          <p:cNvSpPr/>
          <p:nvPr/>
        </p:nvSpPr>
        <p:spPr>
          <a:xfrm>
            <a:off x="-163869" y="-65546"/>
            <a:ext cx="9447160" cy="5284836"/>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2"/>
              </a:solidFill>
              <a:latin typeface="Source Sans Pro"/>
              <a:ea typeface="Source Sans Pro"/>
              <a:cs typeface="Source Sans Pro"/>
              <a:sym typeface="Source Sans Pro"/>
            </a:endParaRPr>
          </a:p>
        </p:txBody>
      </p:sp>
      <p:sp>
        <p:nvSpPr>
          <p:cNvPr id="120" name="Shape 120"/>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5"/>
              </a:buClr>
              <a:buSzPct val="25000"/>
              <a:buFont typeface="Arial"/>
              <a:buNone/>
            </a:pPr>
            <a:r>
              <a:rPr lang="en-US" sz="2400" b="0" i="0" u="none" strike="noStrike" cap="none">
                <a:solidFill>
                  <a:schemeClr val="accent5"/>
                </a:solidFill>
                <a:latin typeface="Arial"/>
                <a:ea typeface="Arial"/>
                <a:cs typeface="Arial"/>
                <a:sym typeface="Arial"/>
              </a:rPr>
              <a:t>A NEW PLATFORM </a:t>
            </a:r>
            <a:r>
              <a:rPr lang="en-US" sz="2400" b="0" i="0" u="none" strike="noStrike" cap="none">
                <a:solidFill>
                  <a:schemeClr val="accent1"/>
                </a:solidFill>
                <a:latin typeface="Arial"/>
                <a:ea typeface="Arial"/>
                <a:cs typeface="Arial"/>
                <a:sym typeface="Arial"/>
              </a:rPr>
              <a:t>FOR A NEW ERA</a:t>
            </a:r>
          </a:p>
        </p:txBody>
      </p:sp>
      <p:pic>
        <p:nvPicPr>
          <p:cNvPr id="121" name="Shape 121" descr="Pivotal_Logo_white.png"/>
          <p:cNvPicPr preferRelativeResize="0"/>
          <p:nvPr/>
        </p:nvPicPr>
        <p:blipFill rotWithShape="1">
          <a:blip r:embed="rId2" cstate="email">
            <a:alphaModFix/>
            <a:extLst>
              <a:ext uri="{28A0092B-C50C-407E-A947-70E740481C1C}">
                <a14:useLocalDpi xmlns:a14="http://schemas.microsoft.com/office/drawing/2010/main"/>
              </a:ext>
            </a:extLst>
          </a:blip>
          <a:srcRect r="5547"/>
          <a:stretch/>
        </p:blipFill>
        <p:spPr>
          <a:xfrm>
            <a:off x="1973263" y="1658938"/>
            <a:ext cx="5189535" cy="12604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 Blank logo">
    <p:spTree>
      <p:nvGrpSpPr>
        <p:cNvPr id="1" name="Shape 123"/>
        <p:cNvGrpSpPr/>
        <p:nvPr/>
      </p:nvGrpSpPr>
      <p:grpSpPr>
        <a:xfrm>
          <a:off x="0" y="0"/>
          <a:ext cx="0" cy="0"/>
          <a:chOff x="0" y="0"/>
          <a:chExt cx="0" cy="0"/>
        </a:xfrm>
      </p:grpSpPr>
      <p:sp>
        <p:nvSpPr>
          <p:cNvPr id="124" name="Shape 124"/>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125" name="Shape 125"/>
          <p:cNvSpPr/>
          <p:nvPr/>
        </p:nvSpPr>
        <p:spPr>
          <a:xfrm>
            <a:off x="0" y="0"/>
            <a:ext cx="9144000" cy="53993"/>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7472" y="152401"/>
            <a:ext cx="8458200" cy="514349"/>
          </a:xfrm>
          <a:prstGeom prst="rect">
            <a:avLst/>
          </a:prstGeom>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a:xfrm>
            <a:off x="524347" y="4651812"/>
            <a:ext cx="2133599" cy="274636"/>
          </a:xfrm>
          <a:prstGeom prst="rect">
            <a:avLst/>
          </a:prstGeom>
        </p:spPr>
        <p:txBody>
          <a:bodyPr/>
          <a:lstStyle/>
          <a:p>
            <a:fld id="{3CA7D8A6-1136-4C38-ADB5-83A54ED516A9}" type="slidenum">
              <a:rPr lang="en-US" smtClean="0"/>
              <a:pPr/>
              <a:t>‹#›</a:t>
            </a:fld>
            <a:endParaRPr lang="en-US"/>
          </a:p>
        </p:txBody>
      </p:sp>
    </p:spTree>
    <p:extLst>
      <p:ext uri="{BB962C8B-B14F-4D97-AF65-F5344CB8AC3E}">
        <p14:creationId xmlns:p14="http://schemas.microsoft.com/office/powerpoint/2010/main" val="3816229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 name="Shape 1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14862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5661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0912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7472" y="152401"/>
            <a:ext cx="8458200" cy="514349"/>
          </a:xfrm>
          <a:prstGeom prst="rect">
            <a:avLst/>
          </a:prstGeom>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a:xfrm>
            <a:off x="524347" y="4651812"/>
            <a:ext cx="2133599" cy="274636"/>
          </a:xfrm>
          <a:prstGeom prst="rect">
            <a:avLst/>
          </a:prstGeom>
        </p:spPr>
        <p:txBody>
          <a:bodyPr/>
          <a:lstStyle/>
          <a:p>
            <a:fld id="{3CA7D8A6-1136-4C38-ADB5-83A54ED516A9}" type="slidenum">
              <a:rPr lang="en-US" smtClean="0"/>
              <a:pPr/>
              <a:t>‹#›</a:t>
            </a:fld>
            <a:endParaRPr lang="en-US"/>
          </a:p>
        </p:txBody>
      </p:sp>
    </p:spTree>
    <p:extLst>
      <p:ext uri="{BB962C8B-B14F-4D97-AF65-F5344CB8AC3E}">
        <p14:creationId xmlns:p14="http://schemas.microsoft.com/office/powerpoint/2010/main" val="2342033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41"/>
        <p:cNvGrpSpPr/>
        <p:nvPr/>
      </p:nvGrpSpPr>
      <p:grpSpPr>
        <a:xfrm>
          <a:off x="0" y="0"/>
          <a:ext cx="0" cy="0"/>
          <a:chOff x="0" y="0"/>
          <a:chExt cx="0" cy="0"/>
        </a:xfrm>
      </p:grpSpPr>
      <p:sp>
        <p:nvSpPr>
          <p:cNvPr id="42" name="Shape 42"/>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43" name="Shape 43"/>
          <p:cNvSpPr txBox="1">
            <a:spLocks noGrp="1"/>
          </p:cNvSpPr>
          <p:nvPr>
            <p:ph type="title"/>
          </p:nvPr>
        </p:nvSpPr>
        <p:spPr>
          <a:xfrm>
            <a:off x="1195325" y="1916326"/>
            <a:ext cx="6947615" cy="53228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36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44" name="Shape 44" descr="PivLogo_Whit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401984" y="366152"/>
            <a:ext cx="1364190" cy="309289"/>
          </a:xfrm>
          <a:prstGeom prst="rect">
            <a:avLst/>
          </a:prstGeom>
          <a:noFill/>
          <a:ln>
            <a:noFill/>
          </a:ln>
        </p:spPr>
      </p:pic>
      <p:sp>
        <p:nvSpPr>
          <p:cNvPr id="45" name="Shape 45"/>
          <p:cNvSpPr txBox="1">
            <a:spLocks noGrp="1"/>
          </p:cNvSpPr>
          <p:nvPr>
            <p:ph type="body" idx="1"/>
          </p:nvPr>
        </p:nvSpPr>
        <p:spPr>
          <a:xfrm>
            <a:off x="1195325" y="2502216"/>
            <a:ext cx="5828552" cy="437904"/>
          </a:xfrm>
          <a:prstGeom prst="rect">
            <a:avLst/>
          </a:prstGeom>
          <a:noFill/>
          <a:ln>
            <a:noFill/>
          </a:ln>
        </p:spPr>
        <p:txBody>
          <a:bodyPr lIns="91425" tIns="91425" rIns="91425" bIns="91425" anchor="t" anchorCtr="0"/>
          <a:lstStyle>
            <a:lvl1pPr marL="0" marR="0" lvl="0" indent="0" algn="l"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46" name="Shape 46"/>
          <p:cNvSpPr txBox="1">
            <a:spLocks noGrp="1"/>
          </p:cNvSpPr>
          <p:nvPr>
            <p:ph type="body" idx="2"/>
          </p:nvPr>
        </p:nvSpPr>
        <p:spPr>
          <a:xfrm>
            <a:off x="1195325" y="4442307"/>
            <a:ext cx="7881472" cy="379642"/>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chemeClr val="accent5"/>
              </a:buClr>
              <a:buFont typeface="Arial"/>
              <a:buNone/>
              <a:defRPr sz="18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0_Blank">
    <p:bg>
      <p:bgPr>
        <a:solidFill>
          <a:schemeClr val="lt1"/>
        </a:solidFill>
        <a:effectLst/>
      </p:bgPr>
    </p:bg>
    <p:spTree>
      <p:nvGrpSpPr>
        <p:cNvPr id="1" name="Shape 23"/>
        <p:cNvGrpSpPr/>
        <p:nvPr/>
      </p:nvGrpSpPr>
      <p:grpSpPr>
        <a:xfrm>
          <a:off x="0" y="0"/>
          <a:ext cx="0" cy="0"/>
          <a:chOff x="0" y="0"/>
          <a:chExt cx="0" cy="0"/>
        </a:xfrm>
      </p:grpSpPr>
      <p:sp>
        <p:nvSpPr>
          <p:cNvPr id="24" name="Shape 24"/>
          <p:cNvSpPr/>
          <p:nvPr/>
        </p:nvSpPr>
        <p:spPr>
          <a:xfrm>
            <a:off x="4572000" y="0"/>
            <a:ext cx="4572000" cy="5143499"/>
          </a:xfrm>
          <a:prstGeom prst="rect">
            <a:avLst/>
          </a:prstGeom>
          <a:solidFill>
            <a:srgbClr val="199F8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140655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457157"/>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02"/>
        <p:cNvGrpSpPr/>
        <p:nvPr/>
      </p:nvGrpSpPr>
      <p:grpSpPr>
        <a:xfrm>
          <a:off x="0" y="0"/>
          <a:ext cx="0" cy="0"/>
          <a:chOff x="0" y="0"/>
          <a:chExt cx="0" cy="0"/>
        </a:xfrm>
      </p:grpSpPr>
      <p:sp>
        <p:nvSpPr>
          <p:cNvPr id="103" name="Shape 103"/>
          <p:cNvSpPr>
            <a:spLocks noGrp="1"/>
          </p:cNvSpPr>
          <p:nvPr>
            <p:ph type="pic" idx="2"/>
          </p:nvPr>
        </p:nvSpPr>
        <p:spPr>
          <a:xfrm>
            <a:off x="366712" y="1074737"/>
            <a:ext cx="2073274" cy="3382961"/>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05" name="Shape 105"/>
          <p:cNvSpPr txBox="1">
            <a:spLocks noGrp="1"/>
          </p:cNvSpPr>
          <p:nvPr>
            <p:ph type="body" idx="1"/>
          </p:nvPr>
        </p:nvSpPr>
        <p:spPr>
          <a:xfrm>
            <a:off x="2728913" y="1074737"/>
            <a:ext cx="6048376" cy="3382961"/>
          </a:xfrm>
          <a:prstGeom prst="rect">
            <a:avLst/>
          </a:prstGeom>
          <a:noFill/>
          <a:ln>
            <a:noFill/>
          </a:ln>
        </p:spPr>
        <p:txBody>
          <a:bodyPr lIns="91425" tIns="91425" rIns="91425" bIns="91425" anchor="t" anchorCtr="0"/>
          <a:lstStyle>
            <a:lvl1pPr marL="0" marR="0" lvl="0" indent="177800" algn="l" rtl="0">
              <a:lnSpc>
                <a:spcPct val="100000"/>
              </a:lnSpc>
              <a:spcBef>
                <a:spcPts val="120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2pPr>
            <a:lvl3pPr marL="914400" marR="0" lvl="2"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3pPr>
            <a:lvl4pPr marL="1658938" marR="0" lvl="3" indent="-33338"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4pPr>
            <a:lvl5pPr marL="1828800" marR="0" lvl="4"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72953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170469557"/>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77380"/>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Main Page">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289150" y="836717"/>
            <a:ext cx="9035699" cy="47839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title"/>
          </p:nvPr>
        </p:nvSpPr>
        <p:spPr>
          <a:xfrm>
            <a:off x="279880" y="257537"/>
            <a:ext cx="9035699"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0"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a:spcBef>
                <a:spcPts val="0"/>
              </a:spcBef>
              <a:buFont typeface="Arial"/>
              <a:buNone/>
              <a:defRPr sz="1800"/>
            </a:lvl9pPr>
          </a:lstStyle>
          <a:p>
            <a:endParaRPr/>
          </a:p>
        </p:txBody>
      </p:sp>
      <p:sp>
        <p:nvSpPr>
          <p:cNvPr id="15" name="Shape 15"/>
          <p:cNvSpPr txBox="1">
            <a:spLocks noGrp="1"/>
          </p:cNvSpPr>
          <p:nvPr>
            <p:ph type="body" idx="2"/>
          </p:nvPr>
        </p:nvSpPr>
        <p:spPr>
          <a:xfrm>
            <a:off x="289150" y="1214375"/>
            <a:ext cx="7358699" cy="3231000"/>
          </a:xfrm>
          <a:prstGeom prst="rect">
            <a:avLst/>
          </a:prstGeom>
          <a:noFill/>
          <a:ln>
            <a:noFill/>
          </a:ln>
        </p:spPr>
        <p:txBody>
          <a:bodyPr lIns="91425" tIns="91425" rIns="91425" bIns="91425" anchor="t" anchorCtr="0"/>
          <a:lstStyle>
            <a:lvl1pPr marL="228600" marR="0" lvl="0" indent="-130810" algn="l" rtl="0">
              <a:lnSpc>
                <a:spcPct val="200000"/>
              </a:lnSpc>
              <a:spcBef>
                <a:spcPts val="0"/>
              </a:spcBef>
              <a:spcAft>
                <a:spcPts val="0"/>
              </a:spcAft>
              <a:buClr>
                <a:srgbClr val="3F3F3F"/>
              </a:buClr>
              <a:buSzPct val="110000"/>
              <a:buFont typeface="Arial"/>
              <a:buChar char="•"/>
              <a:defRPr sz="1400" b="1" i="0" u="none" strike="noStrike" cap="none">
                <a:solidFill>
                  <a:schemeClr val="dk2"/>
                </a:solidFill>
                <a:latin typeface="Arial"/>
                <a:ea typeface="Arial"/>
                <a:cs typeface="Arial"/>
                <a:sym typeface="Arial"/>
              </a:defRPr>
            </a:lvl1pPr>
            <a:lvl2pPr marL="533400" marR="0" lvl="1" indent="-139700" algn="l" rtl="0">
              <a:lnSpc>
                <a:spcPct val="120000"/>
              </a:lnSpc>
              <a:spcBef>
                <a:spcPts val="0"/>
              </a:spcBef>
              <a:spcAft>
                <a:spcPts val="0"/>
              </a:spcAft>
              <a:buClr>
                <a:schemeClr val="dk2"/>
              </a:buClr>
              <a:buSzPct val="100000"/>
              <a:buFont typeface="Merriweather Sans"/>
              <a:buChar char="-"/>
              <a:defRPr sz="1400" b="0" i="0" u="none" strike="noStrike" cap="none">
                <a:solidFill>
                  <a:schemeClr val="dk2"/>
                </a:solidFill>
                <a:latin typeface="Arial"/>
                <a:ea typeface="Arial"/>
                <a:cs typeface="Arial"/>
                <a:sym typeface="Arial"/>
              </a:defRPr>
            </a:lvl2pPr>
            <a:lvl3pPr marL="838200" marR="0" lvl="2" indent="-152400" algn="l" rtl="0">
              <a:lnSpc>
                <a:spcPct val="140000"/>
              </a:lnSpc>
              <a:spcBef>
                <a:spcPts val="0"/>
              </a:spcBef>
              <a:spcAft>
                <a:spcPts val="0"/>
              </a:spcAft>
              <a:buClr>
                <a:schemeClr val="dk2"/>
              </a:buClr>
              <a:buSzPct val="100000"/>
              <a:buFont typeface="Noto Sans Symbols"/>
              <a:buChar char="▪"/>
              <a:defRPr sz="1200" b="0" i="0" u="none" strike="noStrike" cap="none">
                <a:solidFill>
                  <a:schemeClr val="dk2"/>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 name="Shape 16"/>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17" name="Shape 17"/>
          <p:cNvSpPr txBox="1"/>
          <p:nvPr/>
        </p:nvSpPr>
        <p:spPr>
          <a:xfrm>
            <a:off x="167107" y="5018448"/>
            <a:ext cx="2274886" cy="10002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b="0" i="0" u="none" strike="noStrike" cap="none">
                <a:solidFill>
                  <a:srgbClr val="7F7F7F"/>
                </a:solidFill>
                <a:latin typeface="Arial"/>
                <a:ea typeface="Arial"/>
                <a:cs typeface="Arial"/>
                <a:sym typeface="Arial"/>
              </a:rPr>
              <a:t>© 2015 Pivotal Software, Inc.  All rights reserved.</a:t>
            </a:r>
          </a:p>
        </p:txBody>
      </p:sp>
      <p:sp>
        <p:nvSpPr>
          <p:cNvPr id="18" name="Shape 18"/>
          <p:cNvSpPr/>
          <p:nvPr/>
        </p:nvSpPr>
        <p:spPr>
          <a:xfrm>
            <a:off x="0" y="4718891"/>
            <a:ext cx="9144000" cy="28983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9" name="Shape 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167478" y="4768967"/>
            <a:ext cx="717861" cy="193779"/>
          </a:xfrm>
          <a:prstGeom prst="rect">
            <a:avLst/>
          </a:prstGeom>
          <a:noFill/>
          <a:ln>
            <a:noFill/>
          </a:ln>
        </p:spPr>
      </p:pic>
    </p:spTree>
    <p:extLst>
      <p:ext uri="{BB962C8B-B14F-4D97-AF65-F5344CB8AC3E}">
        <p14:creationId xmlns:p14="http://schemas.microsoft.com/office/powerpoint/2010/main" val="3413024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Main Page">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289150" y="836717"/>
            <a:ext cx="9035699" cy="47839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title"/>
          </p:nvPr>
        </p:nvSpPr>
        <p:spPr>
          <a:xfrm>
            <a:off x="279880" y="257537"/>
            <a:ext cx="9035699"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0"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a:spcBef>
                <a:spcPts val="0"/>
              </a:spcBef>
              <a:buFont typeface="Arial"/>
              <a:buNone/>
              <a:defRPr sz="1800"/>
            </a:lvl9pPr>
          </a:lstStyle>
          <a:p>
            <a:endParaRPr/>
          </a:p>
        </p:txBody>
      </p:sp>
      <p:sp>
        <p:nvSpPr>
          <p:cNvPr id="15" name="Shape 15"/>
          <p:cNvSpPr txBox="1">
            <a:spLocks noGrp="1"/>
          </p:cNvSpPr>
          <p:nvPr>
            <p:ph type="body" idx="2"/>
          </p:nvPr>
        </p:nvSpPr>
        <p:spPr>
          <a:xfrm>
            <a:off x="289150" y="1214375"/>
            <a:ext cx="7358699" cy="3231000"/>
          </a:xfrm>
          <a:prstGeom prst="rect">
            <a:avLst/>
          </a:prstGeom>
          <a:noFill/>
          <a:ln>
            <a:noFill/>
          </a:ln>
        </p:spPr>
        <p:txBody>
          <a:bodyPr lIns="91425" tIns="91425" rIns="91425" bIns="91425" anchor="t" anchorCtr="0"/>
          <a:lstStyle>
            <a:lvl1pPr marL="228600" marR="0" lvl="0" indent="-130810" algn="l" rtl="0">
              <a:lnSpc>
                <a:spcPct val="200000"/>
              </a:lnSpc>
              <a:spcBef>
                <a:spcPts val="0"/>
              </a:spcBef>
              <a:spcAft>
                <a:spcPts val="0"/>
              </a:spcAft>
              <a:buClr>
                <a:srgbClr val="3F3F3F"/>
              </a:buClr>
              <a:buSzPct val="110000"/>
              <a:buFont typeface="Arial"/>
              <a:buChar char="•"/>
              <a:defRPr sz="1400" b="1" i="0" u="none" strike="noStrike" cap="none">
                <a:solidFill>
                  <a:schemeClr val="dk2"/>
                </a:solidFill>
                <a:latin typeface="Arial"/>
                <a:ea typeface="Arial"/>
                <a:cs typeface="Arial"/>
                <a:sym typeface="Arial"/>
              </a:defRPr>
            </a:lvl1pPr>
            <a:lvl2pPr marL="533400" marR="0" lvl="1" indent="-139700" algn="l" rtl="0">
              <a:lnSpc>
                <a:spcPct val="120000"/>
              </a:lnSpc>
              <a:spcBef>
                <a:spcPts val="0"/>
              </a:spcBef>
              <a:spcAft>
                <a:spcPts val="0"/>
              </a:spcAft>
              <a:buClr>
                <a:schemeClr val="dk2"/>
              </a:buClr>
              <a:buSzPct val="100000"/>
              <a:buFont typeface="Merriweather Sans"/>
              <a:buChar char="-"/>
              <a:defRPr sz="1400" b="0" i="0" u="none" strike="noStrike" cap="none">
                <a:solidFill>
                  <a:schemeClr val="dk2"/>
                </a:solidFill>
                <a:latin typeface="Arial"/>
                <a:ea typeface="Arial"/>
                <a:cs typeface="Arial"/>
                <a:sym typeface="Arial"/>
              </a:defRPr>
            </a:lvl2pPr>
            <a:lvl3pPr marL="838200" marR="0" lvl="2" indent="-152400" algn="l" rtl="0">
              <a:lnSpc>
                <a:spcPct val="140000"/>
              </a:lnSpc>
              <a:spcBef>
                <a:spcPts val="0"/>
              </a:spcBef>
              <a:spcAft>
                <a:spcPts val="0"/>
              </a:spcAft>
              <a:buClr>
                <a:schemeClr val="dk2"/>
              </a:buClr>
              <a:buSzPct val="100000"/>
              <a:buFont typeface="Noto Sans Symbols"/>
              <a:buChar char="▪"/>
              <a:defRPr sz="1200" b="0" i="0" u="none" strike="noStrike" cap="none">
                <a:solidFill>
                  <a:schemeClr val="dk2"/>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 name="Shape 16"/>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17" name="Shape 17"/>
          <p:cNvSpPr txBox="1"/>
          <p:nvPr/>
        </p:nvSpPr>
        <p:spPr>
          <a:xfrm>
            <a:off x="167107" y="5018448"/>
            <a:ext cx="2274886" cy="10002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b="0" i="0" u="none" strike="noStrike" cap="none">
                <a:solidFill>
                  <a:srgbClr val="7F7F7F"/>
                </a:solidFill>
                <a:latin typeface="Arial"/>
                <a:ea typeface="Arial"/>
                <a:cs typeface="Arial"/>
                <a:sym typeface="Arial"/>
              </a:rPr>
              <a:t>© 2015 Pivotal Software, Inc.  All rights reserved.</a:t>
            </a:r>
          </a:p>
        </p:txBody>
      </p:sp>
      <p:sp>
        <p:nvSpPr>
          <p:cNvPr id="18" name="Shape 18"/>
          <p:cNvSpPr/>
          <p:nvPr/>
        </p:nvSpPr>
        <p:spPr>
          <a:xfrm>
            <a:off x="0" y="4718891"/>
            <a:ext cx="9144000" cy="28983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9" name="Shape 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167478" y="4768967"/>
            <a:ext cx="717861" cy="193779"/>
          </a:xfrm>
          <a:prstGeom prst="rect">
            <a:avLst/>
          </a:prstGeom>
          <a:noFill/>
          <a:ln>
            <a:noFill/>
          </a:ln>
        </p:spPr>
      </p:pic>
    </p:spTree>
    <p:extLst>
      <p:ext uri="{BB962C8B-B14F-4D97-AF65-F5344CB8AC3E}">
        <p14:creationId xmlns:p14="http://schemas.microsoft.com/office/powerpoint/2010/main" val="556156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6" cy="554104"/>
          </a:xfrm>
          <a:prstGeom prst="rect">
            <a:avLst/>
          </a:prstGeom>
          <a:noFill/>
          <a:ln>
            <a:noFill/>
          </a:ln>
        </p:spPr>
        <p:txBody>
          <a:bodyPr lIns="91425" tIns="91425" rIns="91425" bIns="91425" anchor="t" anchorCtr="0"/>
          <a:lstStyle>
            <a:lvl1pPr rtl="0">
              <a:lnSpc>
                <a:spcPct val="90000"/>
              </a:lnSpc>
              <a:spcBef>
                <a:spcPts val="0"/>
              </a:spcBef>
              <a:defRPr/>
            </a:lvl1pPr>
            <a:lvl2pPr rtl="0">
              <a:lnSpc>
                <a:spcPct val="90000"/>
              </a:lnSpc>
              <a:spcBef>
                <a:spcPts val="0"/>
              </a:spcBef>
              <a:defRPr/>
            </a:lvl2pPr>
            <a:lvl3pPr rtl="0">
              <a:lnSpc>
                <a:spcPct val="90000"/>
              </a:lnSpc>
              <a:spcBef>
                <a:spcPts val="0"/>
              </a:spcBef>
              <a:defRPr/>
            </a:lvl3pPr>
            <a:lvl4pPr rtl="0">
              <a:lnSpc>
                <a:spcPct val="90000"/>
              </a:lnSpc>
              <a:spcBef>
                <a:spcPts val="0"/>
              </a:spcBef>
              <a:defRPr/>
            </a:lvl4pPr>
            <a:lvl5pPr rtl="0">
              <a:lnSpc>
                <a:spcPct val="90000"/>
              </a:lnSpc>
              <a:spcBef>
                <a:spcPts val="0"/>
              </a:spcBef>
              <a:defRPr/>
            </a:lvl5pPr>
            <a:lvl6pPr rtl="0">
              <a:lnSpc>
                <a:spcPct val="90000"/>
              </a:lnSpc>
              <a:spcBef>
                <a:spcPts val="0"/>
              </a:spcBef>
              <a:defRPr/>
            </a:lvl6pPr>
            <a:lvl7pPr rtl="0">
              <a:lnSpc>
                <a:spcPct val="90000"/>
              </a:lnSpc>
              <a:spcBef>
                <a:spcPts val="0"/>
              </a:spcBef>
              <a:defRPr/>
            </a:lvl7pPr>
            <a:lvl8pPr rtl="0">
              <a:lnSpc>
                <a:spcPct val="90000"/>
              </a:lnSpc>
              <a:spcBef>
                <a:spcPts val="0"/>
              </a:spcBef>
              <a:defRPr/>
            </a:lvl8pPr>
            <a:lvl9pPr rtl="0">
              <a:lnSpc>
                <a:spcPct val="90000"/>
              </a:lnSpc>
              <a:spcBef>
                <a:spcPts val="0"/>
              </a:spcBef>
              <a:defRPr/>
            </a:lvl9pPr>
          </a:lstStyle>
          <a:p>
            <a:endParaRPr/>
          </a:p>
        </p:txBody>
      </p:sp>
      <p:sp>
        <p:nvSpPr>
          <p:cNvPr id="38" name="Shape 38"/>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lvl1pPr marL="0" marR="0" indent="0" algn="r" rtl="0">
              <a:spcBef>
                <a:spcPts val="0"/>
              </a:spcBef>
              <a:buNone/>
              <a:defRPr sz="800" b="0" i="0" u="none" strike="noStrike" cap="none" baseline="0">
                <a:solidFill>
                  <a:srgbClr val="808080"/>
                </a:solidFill>
                <a:latin typeface="Helvetica Neue"/>
                <a:ea typeface="Helvetica Neue"/>
                <a:cs typeface="Helvetica Neue"/>
                <a:sym typeface="Helvetica Neue"/>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32550556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23"/>
        <p:cNvGrpSpPr/>
        <p:nvPr/>
      </p:nvGrpSpPr>
      <p:grpSpPr>
        <a:xfrm>
          <a:off x="0" y="0"/>
          <a:ext cx="0" cy="0"/>
          <a:chOff x="0" y="0"/>
          <a:chExt cx="0" cy="0"/>
        </a:xfrm>
      </p:grpSpPr>
      <p:sp>
        <p:nvSpPr>
          <p:cNvPr id="24" name="Shape 24"/>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25" name="Shape 25"/>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00" b="0" i="0" u="none" strike="noStrike" cap="none">
                <a:solidFill>
                  <a:srgbClr val="7F7F7F"/>
                </a:solidFill>
                <a:latin typeface="Arial"/>
                <a:ea typeface="Arial"/>
                <a:cs typeface="Arial"/>
                <a:sym typeface="Arial"/>
              </a:rPr>
              <a:t>© Copyright 2015 Pivotal. All rights reserved.</a:t>
            </a:r>
          </a:p>
        </p:txBody>
      </p:sp>
      <p:pic>
        <p:nvPicPr>
          <p:cNvPr id="26" name="Shape 26" descr="Pivotal_Logo_whit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941732" y="4713966"/>
            <a:ext cx="957260" cy="219454"/>
          </a:xfrm>
          <a:prstGeom prst="rect">
            <a:avLst/>
          </a:prstGeom>
          <a:noFill/>
          <a:ln>
            <a:noFill/>
          </a:ln>
        </p:spPr>
      </p:pic>
      <p:sp>
        <p:nvSpPr>
          <p:cNvPr id="27" name="Shape 27"/>
          <p:cNvSpPr txBox="1">
            <a:spLocks noGrp="1"/>
          </p:cNvSpPr>
          <p:nvPr>
            <p:ph type="title"/>
          </p:nvPr>
        </p:nvSpPr>
        <p:spPr>
          <a:xfrm>
            <a:off x="457199" y="320038"/>
            <a:ext cx="8229600"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8" name="Shape 28"/>
          <p:cNvSpPr txBox="1">
            <a:spLocks noGrp="1"/>
          </p:cNvSpPr>
          <p:nvPr>
            <p:ph type="body" idx="1"/>
          </p:nvPr>
        </p:nvSpPr>
        <p:spPr>
          <a:xfrm>
            <a:off x="457200" y="1108074"/>
            <a:ext cx="8229600" cy="3082923"/>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3124497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4838129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47"/>
        <p:cNvGrpSpPr/>
        <p:nvPr/>
      </p:nvGrpSpPr>
      <p:grpSpPr>
        <a:xfrm>
          <a:off x="0" y="0"/>
          <a:ext cx="0" cy="0"/>
          <a:chOff x="0" y="0"/>
          <a:chExt cx="0" cy="0"/>
        </a:xfrm>
      </p:grpSpPr>
      <p:sp>
        <p:nvSpPr>
          <p:cNvPr id="48" name="Shape 48"/>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49" name="Shape 49"/>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50" name="Shape 50"/>
          <p:cNvSpPr txBox="1">
            <a:spLocks noGrp="1"/>
          </p:cNvSpPr>
          <p:nvPr>
            <p:ph type="title"/>
          </p:nvPr>
        </p:nvSpPr>
        <p:spPr>
          <a:xfrm>
            <a:off x="1117708" y="407953"/>
            <a:ext cx="6947615" cy="58551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1" name="Shape 51"/>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31"/>
        <p:cNvGrpSpPr/>
        <p:nvPr/>
      </p:nvGrpSpPr>
      <p:grpSpPr>
        <a:xfrm>
          <a:off x="0" y="0"/>
          <a:ext cx="0" cy="0"/>
          <a:chOff x="0" y="0"/>
          <a:chExt cx="0" cy="0"/>
        </a:xfrm>
      </p:grpSpPr>
      <p:sp>
        <p:nvSpPr>
          <p:cNvPr id="32" name="Shape 32"/>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 name="Shape 33"/>
          <p:cNvSpPr txBox="1"/>
          <p:nvPr/>
        </p:nvSpPr>
        <p:spPr>
          <a:xfrm>
            <a:off x="521208" y="4654296"/>
            <a:ext cx="1357744" cy="246220"/>
          </a:xfrm>
          <a:prstGeom prst="rect">
            <a:avLst/>
          </a:prstGeom>
          <a:noFill/>
          <a:ln>
            <a:noFill/>
          </a:ln>
        </p:spPr>
        <p:txBody>
          <a:bodyPr lIns="0" tIns="45700" rIns="0" bIns="45700" anchor="t" anchorCtr="0">
            <a:noAutofit/>
          </a:bodyPr>
          <a:lstStyle/>
          <a:p>
            <a:pPr marL="0" marR="0" lvl="0" indent="0" algn="l" rtl="0">
              <a:spcBef>
                <a:spcPts val="0"/>
              </a:spcBef>
              <a:buSzPct val="25000"/>
              <a:buNone/>
            </a:pPr>
            <a:r>
              <a:rPr lang="en-US" sz="1000" b="1">
                <a:solidFill>
                  <a:schemeClr val="lt1"/>
                </a:solidFill>
                <a:latin typeface="Arial"/>
                <a:ea typeface="Arial"/>
                <a:cs typeface="Arial"/>
                <a:sym typeface="Arial"/>
              </a:rPr>
              <a:t>Pivotal — Confidential</a:t>
            </a:r>
          </a:p>
        </p:txBody>
      </p:sp>
    </p:spTree>
    <p:extLst>
      <p:ext uri="{BB962C8B-B14F-4D97-AF65-F5344CB8AC3E}">
        <p14:creationId xmlns:p14="http://schemas.microsoft.com/office/powerpoint/2010/main" val="1080356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2"/>
        <p:cNvGrpSpPr/>
        <p:nvPr/>
      </p:nvGrpSpPr>
      <p:grpSpPr>
        <a:xfrm>
          <a:off x="0" y="0"/>
          <a:ext cx="0" cy="0"/>
          <a:chOff x="0" y="0"/>
          <a:chExt cx="0" cy="0"/>
        </a:xfrm>
      </p:grpSpPr>
      <p:sp>
        <p:nvSpPr>
          <p:cNvPr id="53" name="Shape 53"/>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A1215"/>
              </a:solidFill>
              <a:latin typeface="Source Sans Pro"/>
              <a:ea typeface="Source Sans Pro"/>
              <a:cs typeface="Source Sans Pro"/>
              <a:sym typeface="Source Sans Pro"/>
            </a:endParaRPr>
          </a:p>
        </p:txBody>
      </p:sp>
      <p:sp>
        <p:nvSpPr>
          <p:cNvPr id="54" name="Shape 54"/>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55" name="Shape 55"/>
          <p:cNvSpPr txBox="1">
            <a:spLocks noGrp="1"/>
          </p:cNvSpPr>
          <p:nvPr>
            <p:ph type="title"/>
          </p:nvPr>
        </p:nvSpPr>
        <p:spPr>
          <a:xfrm>
            <a:off x="1117708" y="407953"/>
            <a:ext cx="6947615" cy="58551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6" name="Shape 56"/>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3" name="Shape 63"/>
          <p:cNvSpPr txBox="1">
            <a:spLocks noGrp="1"/>
          </p:cNvSpPr>
          <p:nvPr>
            <p:ph type="body" idx="1"/>
          </p:nvPr>
        </p:nvSpPr>
        <p:spPr>
          <a:xfrm>
            <a:off x="457200" y="1200150"/>
            <a:ext cx="4038598" cy="3394472"/>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4" name="Shape 64"/>
          <p:cNvSpPr txBox="1">
            <a:spLocks noGrp="1"/>
          </p:cNvSpPr>
          <p:nvPr>
            <p:ph type="body" idx="2"/>
          </p:nvPr>
        </p:nvSpPr>
        <p:spPr>
          <a:xfrm>
            <a:off x="4648200" y="1200150"/>
            <a:ext cx="4038598" cy="3394472"/>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5" name="Shape 65"/>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6"/>
        <p:cNvGrpSpPr/>
        <p:nvPr/>
      </p:nvGrpSpPr>
      <p:grpSpPr>
        <a:xfrm>
          <a:off x="0" y="0"/>
          <a:ext cx="0" cy="0"/>
          <a:chOff x="0" y="0"/>
          <a:chExt cx="0" cy="0"/>
        </a:xfrm>
      </p:grpSpPr>
      <p:sp>
        <p:nvSpPr>
          <p:cNvPr id="67" name="Shape 67"/>
          <p:cNvSpPr/>
          <p:nvPr/>
        </p:nvSpPr>
        <p:spPr>
          <a:xfrm>
            <a:off x="-7469" y="-52294"/>
            <a:ext cx="9218705" cy="5210736"/>
          </a:xfrm>
          <a:prstGeom prst="rect">
            <a:avLst/>
          </a:prstGeom>
          <a:solidFill>
            <a:schemeClr val="dk2"/>
          </a:solidFill>
          <a:ln>
            <a:noFill/>
          </a:ln>
          <a:effectLst>
            <a:outerShdw blurRad="39999" dist="20000" dir="5400000" rotWithShape="0">
              <a:srgbClr val="000000">
                <a:alpha val="37254"/>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68" name="Shape 68"/>
          <p:cNvSpPr/>
          <p:nvPr/>
        </p:nvSpPr>
        <p:spPr>
          <a:xfrm>
            <a:off x="4495798" y="948765"/>
            <a:ext cx="4722905" cy="4258233"/>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69" name="Shape 69"/>
          <p:cNvSpPr txBox="1">
            <a:spLocks noGrp="1"/>
          </p:cNvSpPr>
          <p:nvPr>
            <p:ph type="title"/>
          </p:nvPr>
        </p:nvSpPr>
        <p:spPr>
          <a:xfrm>
            <a:off x="231587" y="318403"/>
            <a:ext cx="8538883"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0" name="Shape 70"/>
          <p:cNvSpPr txBox="1">
            <a:spLocks noGrp="1"/>
          </p:cNvSpPr>
          <p:nvPr>
            <p:ph type="body" idx="1"/>
          </p:nvPr>
        </p:nvSpPr>
        <p:spPr>
          <a:xfrm>
            <a:off x="4728882" y="1192686"/>
            <a:ext cx="3957918" cy="3394472"/>
          </a:xfrm>
          <a:prstGeom prst="rect">
            <a:avLst/>
          </a:prstGeom>
          <a:noFill/>
          <a:ln>
            <a:noFill/>
          </a:ln>
        </p:spPr>
        <p:txBody>
          <a:bodyPr lIns="91425" tIns="91425" rIns="91425" bIns="91425" anchor="t" anchorCtr="0"/>
          <a:lstStyle>
            <a:lvl1pPr marL="285750" marR="0" lvl="0" indent="-82550" algn="l" rtl="0">
              <a:lnSpc>
                <a:spcPct val="100000"/>
              </a:lnSpc>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lnSpc>
                <a:spcPct val="100000"/>
              </a:lnSpc>
              <a:spcBef>
                <a:spcPts val="320"/>
              </a:spcBef>
              <a:spcAft>
                <a:spcPts val="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80"/>
              </a:spcBef>
              <a:spcAft>
                <a:spcPts val="0"/>
              </a:spcAft>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1" name="Shape 71"/>
          <p:cNvSpPr>
            <a:spLocks noGrp="1"/>
          </p:cNvSpPr>
          <p:nvPr>
            <p:ph type="pic" idx="2"/>
          </p:nvPr>
        </p:nvSpPr>
        <p:spPr>
          <a:xfrm>
            <a:off x="0" y="956795"/>
            <a:ext cx="4495800" cy="4250204"/>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4" name="Shape 74"/>
          <p:cNvSpPr txBox="1">
            <a:spLocks noGrp="1"/>
          </p:cNvSpPr>
          <p:nvPr>
            <p:ph type="body" idx="1"/>
          </p:nvPr>
        </p:nvSpPr>
        <p:spPr>
          <a:xfrm>
            <a:off x="457200" y="1200150"/>
            <a:ext cx="4038598" cy="3394472"/>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320"/>
              </a:spcBef>
              <a:spcAft>
                <a:spcPts val="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80"/>
              </a:spcBef>
              <a:spcAft>
                <a:spcPts val="0"/>
              </a:spcAft>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5" name="Shape 75"/>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lnSpc>
                <a:spcPct val="100000"/>
              </a:lnSpc>
              <a:spcBef>
                <a:spcPts val="220"/>
              </a:spcBef>
              <a:spcAft>
                <a:spcPts val="0"/>
              </a:spcAft>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20"/>
              </a:spcBef>
              <a:spcAft>
                <a:spcPts val="0"/>
              </a:spcAft>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10"/>
              </a:spcBef>
              <a:spcAft>
                <a:spcPts val="0"/>
              </a:spcAft>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10"/>
              </a:spcBef>
              <a:spcAft>
                <a:spcPts val="0"/>
              </a:spcAft>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6" name="Shape 76"/>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77" name="Shape 77"/>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0" name="Shape 80"/>
          <p:cNvSpPr txBox="1">
            <a:spLocks noGrp="1"/>
          </p:cNvSpPr>
          <p:nvPr>
            <p:ph type="body" idx="1"/>
          </p:nvPr>
        </p:nvSpPr>
        <p:spPr>
          <a:xfrm>
            <a:off x="457200" y="1151333"/>
            <a:ext cx="4040187" cy="753598"/>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1" name="Shape 81"/>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889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2" name="Shape 82"/>
          <p:cNvSpPr txBox="1">
            <a:spLocks noGrp="1"/>
          </p:cNvSpPr>
          <p:nvPr>
            <p:ph type="body" idx="3"/>
          </p:nvPr>
        </p:nvSpPr>
        <p:spPr>
          <a:xfrm>
            <a:off x="4645026" y="1151333"/>
            <a:ext cx="4041773" cy="753598"/>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3" name="Shape 83"/>
          <p:cNvSpPr txBox="1">
            <a:spLocks noGrp="1"/>
          </p:cNvSpPr>
          <p:nvPr>
            <p:ph type="body" idx="4"/>
          </p:nvPr>
        </p:nvSpPr>
        <p:spPr>
          <a:xfrm>
            <a:off x="4645026" y="2016580"/>
            <a:ext cx="4041773" cy="2578042"/>
          </a:xfrm>
          <a:prstGeom prst="rect">
            <a:avLst/>
          </a:prstGeom>
          <a:noFill/>
          <a:ln>
            <a:noFill/>
          </a:ln>
        </p:spPr>
        <p:txBody>
          <a:bodyPr lIns="91425" tIns="91425" rIns="91425" bIns="91425" anchor="t" anchorCtr="0"/>
          <a:lstStyle>
            <a:lvl1pPr marL="342900" marR="0" lvl="0" indent="-889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4" name="Shape 84"/>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85"/>
        <p:cNvGrpSpPr/>
        <p:nvPr/>
      </p:nvGrpSpPr>
      <p:grpSpPr>
        <a:xfrm>
          <a:off x="0" y="0"/>
          <a:ext cx="0" cy="0"/>
          <a:chOff x="0" y="0"/>
          <a:chExt cx="0" cy="0"/>
        </a:xfrm>
      </p:grpSpPr>
      <p:sp>
        <p:nvSpPr>
          <p:cNvPr id="86" name="Shape 86"/>
          <p:cNvSpPr/>
          <p:nvPr/>
        </p:nvSpPr>
        <p:spPr>
          <a:xfrm>
            <a:off x="0" y="0"/>
            <a:ext cx="9144000" cy="5143499"/>
          </a:xfrm>
          <a:prstGeom prst="rect">
            <a:avLst/>
          </a:prstGeom>
          <a:solidFill>
            <a:schemeClr val="dk2"/>
          </a:solidFill>
          <a:ln>
            <a:noFill/>
          </a:ln>
          <a:effectLst>
            <a:outerShdw blurRad="39999" dist="20000" dir="5400000" rotWithShape="0">
              <a:srgbClr val="000000">
                <a:alpha val="37254"/>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87" name="Shape 87"/>
          <p:cNvSpPr txBox="1">
            <a:spLocks noGrp="1"/>
          </p:cNvSpPr>
          <p:nvPr>
            <p:ph type="title"/>
          </p:nvPr>
        </p:nvSpPr>
        <p:spPr>
          <a:xfrm>
            <a:off x="0" y="373780"/>
            <a:ext cx="9144000" cy="30046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8" name="Shape 88"/>
          <p:cNvSpPr txBox="1">
            <a:spLocks noGrp="1"/>
          </p:cNvSpPr>
          <p:nvPr>
            <p:ph type="body" idx="1"/>
          </p:nvPr>
        </p:nvSpPr>
        <p:spPr>
          <a:xfrm>
            <a:off x="1042145" y="1770527"/>
            <a:ext cx="7059705" cy="1377484"/>
          </a:xfrm>
          <a:prstGeom prst="rect">
            <a:avLst/>
          </a:prstGeom>
          <a:noFill/>
          <a:ln>
            <a:noFill/>
          </a:ln>
        </p:spPr>
        <p:txBody>
          <a:bodyPr lIns="91425" tIns="91425" rIns="91425" bIns="91425" anchor="t" anchorCtr="0"/>
          <a:lstStyle>
            <a:lvl1pPr marL="0" marR="0" lvl="0" indent="0" algn="ctr" rtl="0">
              <a:lnSpc>
                <a:spcPct val="100000"/>
              </a:lnSpc>
              <a:spcBef>
                <a:spcPts val="560"/>
              </a:spcBef>
              <a:spcAft>
                <a:spcPts val="0"/>
              </a:spcAft>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89" name="Shape 89" descr="Pattern1.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4000" cy="51434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457200" y="1519379"/>
            <a:ext cx="8229600" cy="307524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7" r:id="rId14"/>
    <p:sldLayoutId id="2147483669" r:id="rId15"/>
    <p:sldLayoutId id="2147483670" r:id="rId16"/>
    <p:sldLayoutId id="2147483675" r:id="rId17"/>
    <p:sldLayoutId id="2147483677" r:id="rId18"/>
    <p:sldLayoutId id="2147483679" r:id="rId19"/>
    <p:sldLayoutId id="2147483680" r:id="rId20"/>
    <p:sldLayoutId id="2147483683" r:id="rId21"/>
    <p:sldLayoutId id="2147483684" r:id="rId22"/>
    <p:sldLayoutId id="2147483685" r:id="rId23"/>
    <p:sldLayoutId id="2147483687" r:id="rId24"/>
    <p:sldLayoutId id="2147483688" r:id="rId25"/>
    <p:sldLayoutId id="2147483690" r:id="rId26"/>
    <p:sldLayoutId id="2147483692" r:id="rId27"/>
    <p:sldLayoutId id="2147483693" r:id="rId28"/>
    <p:sldLayoutId id="2147483694" r:id="rId29"/>
    <p:sldLayoutId id="2147483695"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7" Type="http://schemas.openxmlformats.org/officeDocument/2006/relationships/image" Target="../media/image39.emf"/><Relationship Id="rId8" Type="http://schemas.openxmlformats.org/officeDocument/2006/relationships/image" Target="../media/image40.emf"/><Relationship Id="rId9" Type="http://schemas.openxmlformats.org/officeDocument/2006/relationships/image" Target="../media/image41.png"/><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7.xml"/><Relationship Id="rId2"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5.png"/><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tif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58.png"/><Relationship Id="rId1" Type="http://schemas.openxmlformats.org/officeDocument/2006/relationships/slideLayout" Target="../slideLayouts/slideLayout23.xml"/><Relationship Id="rId2" Type="http://schemas.openxmlformats.org/officeDocument/2006/relationships/image" Target="../media/image5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27.png"/><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9" Type="http://schemas.openxmlformats.org/officeDocument/2006/relationships/image" Target="../media/image69.png"/><Relationship Id="rId20" Type="http://schemas.openxmlformats.org/officeDocument/2006/relationships/image" Target="../media/image80.png"/><Relationship Id="rId21" Type="http://schemas.openxmlformats.org/officeDocument/2006/relationships/image" Target="../media/image81.png"/><Relationship Id="rId22" Type="http://schemas.openxmlformats.org/officeDocument/2006/relationships/image" Target="../media/image82.jpeg"/><Relationship Id="rId23" Type="http://schemas.openxmlformats.org/officeDocument/2006/relationships/image" Target="../media/image83.png"/><Relationship Id="rId10" Type="http://schemas.openxmlformats.org/officeDocument/2006/relationships/image" Target="../media/image70.gif"/><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5" Type="http://schemas.openxmlformats.org/officeDocument/2006/relationships/image" Target="../media/image75.jpg"/><Relationship Id="rId16" Type="http://schemas.openxmlformats.org/officeDocument/2006/relationships/image" Target="../media/image76.png"/><Relationship Id="rId17" Type="http://schemas.openxmlformats.org/officeDocument/2006/relationships/image" Target="../media/image77.png"/><Relationship Id="rId18" Type="http://schemas.openxmlformats.org/officeDocument/2006/relationships/image" Target="../media/image78.png"/><Relationship Id="rId19" Type="http://schemas.openxmlformats.org/officeDocument/2006/relationships/image" Target="../media/image79.png"/><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jpg"/><Relationship Id="rId6" Type="http://schemas.openxmlformats.org/officeDocument/2006/relationships/image" Target="../media/image66.jpeg"/><Relationship Id="rId7" Type="http://schemas.openxmlformats.org/officeDocument/2006/relationships/image" Target="../media/image67.png"/><Relationship Id="rId8"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3.xml"/><Relationship Id="rId2" Type="http://schemas.openxmlformats.org/officeDocument/2006/relationships/image" Target="../media/image9.png"/></Relationships>
</file>

<file path=ppt/slides/_rels/slide20.xml.rels><?xml version="1.0" encoding="UTF-8" standalone="yes"?>
<Relationships xmlns="http://schemas.openxmlformats.org/package/2006/relationships"><Relationship Id="rId9" Type="http://schemas.openxmlformats.org/officeDocument/2006/relationships/image" Target="../media/image86.gif"/><Relationship Id="rId20" Type="http://schemas.openxmlformats.org/officeDocument/2006/relationships/image" Target="../media/image90.png"/><Relationship Id="rId10" Type="http://schemas.openxmlformats.org/officeDocument/2006/relationships/image" Target="../media/image87.png"/><Relationship Id="rId11" Type="http://schemas.openxmlformats.org/officeDocument/2006/relationships/image" Target="../media/image88.gif"/><Relationship Id="rId12" Type="http://schemas.openxmlformats.org/officeDocument/2006/relationships/image" Target="../media/image64.png"/><Relationship Id="rId13" Type="http://schemas.openxmlformats.org/officeDocument/2006/relationships/image" Target="../media/image65.jpg"/><Relationship Id="rId14" Type="http://schemas.openxmlformats.org/officeDocument/2006/relationships/image" Target="../media/image67.png"/><Relationship Id="rId15" Type="http://schemas.openxmlformats.org/officeDocument/2006/relationships/image" Target="../media/image68.png"/><Relationship Id="rId16" Type="http://schemas.openxmlformats.org/officeDocument/2006/relationships/image" Target="../media/image75.jpg"/><Relationship Id="rId17" Type="http://schemas.openxmlformats.org/officeDocument/2006/relationships/image" Target="../media/image78.png"/><Relationship Id="rId18" Type="http://schemas.openxmlformats.org/officeDocument/2006/relationships/image" Target="../media/image82.jpeg"/><Relationship Id="rId19" Type="http://schemas.openxmlformats.org/officeDocument/2006/relationships/image" Target="../media/image89.png"/><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63.png"/><Relationship Id="rId4" Type="http://schemas.openxmlformats.org/officeDocument/2006/relationships/image" Target="../media/image84.png"/><Relationship Id="rId5" Type="http://schemas.openxmlformats.org/officeDocument/2006/relationships/image" Target="../media/image69.png"/><Relationship Id="rId6" Type="http://schemas.openxmlformats.org/officeDocument/2006/relationships/image" Target="../media/image70.gif"/><Relationship Id="rId7" Type="http://schemas.openxmlformats.org/officeDocument/2006/relationships/image" Target="../media/image71.png"/><Relationship Id="rId8" Type="http://schemas.openxmlformats.org/officeDocument/2006/relationships/image" Target="../media/image85.png"/></Relationships>
</file>

<file path=ppt/slides/_rels/slide21.xml.rels><?xml version="1.0" encoding="UTF-8" standalone="yes"?>
<Relationships xmlns="http://schemas.openxmlformats.org/package/2006/relationships"><Relationship Id="rId9" Type="http://schemas.openxmlformats.org/officeDocument/2006/relationships/image" Target="../media/image97.emf"/><Relationship Id="rId20" Type="http://schemas.openxmlformats.org/officeDocument/2006/relationships/image" Target="../media/image105.png"/><Relationship Id="rId10" Type="http://schemas.openxmlformats.org/officeDocument/2006/relationships/image" Target="../media/image98.emf"/><Relationship Id="rId11" Type="http://schemas.openxmlformats.org/officeDocument/2006/relationships/image" Target="../media/image99.emf"/><Relationship Id="rId12" Type="http://schemas.openxmlformats.org/officeDocument/2006/relationships/image" Target="../media/image69.png"/><Relationship Id="rId13" Type="http://schemas.openxmlformats.org/officeDocument/2006/relationships/image" Target="../media/image70.gif"/><Relationship Id="rId14" Type="http://schemas.openxmlformats.org/officeDocument/2006/relationships/image" Target="../media/image71.png"/><Relationship Id="rId15" Type="http://schemas.openxmlformats.org/officeDocument/2006/relationships/image" Target="../media/image100.emf"/><Relationship Id="rId16" Type="http://schemas.openxmlformats.org/officeDocument/2006/relationships/image" Target="../media/image101.png"/><Relationship Id="rId17" Type="http://schemas.openxmlformats.org/officeDocument/2006/relationships/image" Target="../media/image102.emf"/><Relationship Id="rId18" Type="http://schemas.openxmlformats.org/officeDocument/2006/relationships/image" Target="../media/image103.emf"/><Relationship Id="rId19" Type="http://schemas.openxmlformats.org/officeDocument/2006/relationships/image" Target="../media/image104.emf"/><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1.emf"/><Relationship Id="rId4" Type="http://schemas.openxmlformats.org/officeDocument/2006/relationships/image" Target="../media/image92.jpeg"/><Relationship Id="rId5" Type="http://schemas.openxmlformats.org/officeDocument/2006/relationships/image" Target="../media/image93.emf"/><Relationship Id="rId6" Type="http://schemas.openxmlformats.org/officeDocument/2006/relationships/image" Target="../media/image94.emf"/><Relationship Id="rId7" Type="http://schemas.openxmlformats.org/officeDocument/2006/relationships/image" Target="../media/image95.emf"/><Relationship Id="rId8" Type="http://schemas.openxmlformats.org/officeDocument/2006/relationships/image" Target="../media/image9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6.jpeg"/><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8.png"/></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slideLayout" Target="../slideLayouts/slideLayout15.xml"/><Relationship Id="rId2"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1" Type="http://schemas.openxmlformats.org/officeDocument/2006/relationships/slideLayout" Target="../slideLayouts/slideLayout23.xml"/><Relationship Id="rId2"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9.emf"/></Relationships>
</file>

<file path=ppt/slides/_rels/slide29.xml.rels><?xml version="1.0" encoding="UTF-8" standalone="yes"?>
<Relationships xmlns="http://schemas.openxmlformats.org/package/2006/relationships"><Relationship Id="rId3" Type="http://schemas.openxmlformats.org/officeDocument/2006/relationships/image" Target="../media/image120.jpeg"/><Relationship Id="rId4" Type="http://schemas.openxmlformats.org/officeDocument/2006/relationships/image" Target="../media/image121.png"/><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png"/><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3.png"/></Relationships>
</file>

<file path=ppt/slides/_rels/slide32.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hyperlink" Target="https://www.linkedin.com/pulse/cloud-native-architectures-rise-data-microservices-fred-melo" TargetMode="External"/><Relationship Id="rId7" Type="http://schemas.openxmlformats.org/officeDocument/2006/relationships/image" Target="../media/image128.png"/><Relationship Id="rId8" Type="http://schemas.openxmlformats.org/officeDocument/2006/relationships/image" Target="../media/image129.png"/><Relationship Id="rId1" Type="http://schemas.openxmlformats.org/officeDocument/2006/relationships/slideLayout" Target="../slideLayouts/slideLayout21.xml"/><Relationship Id="rId2" Type="http://schemas.openxmlformats.org/officeDocument/2006/relationships/image" Target="../media/image1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0.png"/></Relationships>
</file>

<file path=ppt/slides/_rels/slide34.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1" Type="http://schemas.openxmlformats.org/officeDocument/2006/relationships/slideLayout" Target="../slideLayouts/slideLayout23.xml"/><Relationship Id="rId2" Type="http://schemas.openxmlformats.org/officeDocument/2006/relationships/image" Target="../media/image131.png"/></Relationships>
</file>

<file path=ppt/slides/_rels/slide35.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17.xml"/><Relationship Id="rId2" Type="http://schemas.openxmlformats.org/officeDocument/2006/relationships/image" Target="../media/image1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9.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7.png"/><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2.xml"/><Relationship Id="rId2" Type="http://schemas.openxmlformats.org/officeDocument/2006/relationships/image" Target="../media/image1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hyperlink" Target="http://projects.spring.io/spring-clou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3.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3.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6.jpeg"/><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7.png"/><Relationship Id="rId1" Type="http://schemas.openxmlformats.org/officeDocument/2006/relationships/slideLayout" Target="../slideLayouts/slideLayout23.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Shape 492"/>
          <p:cNvPicPr preferRelativeResize="0">
            <a:picLocks noGrp="1"/>
          </p:cNvPicPr>
          <p:nvPr>
            <p:ph type="pic" idx="2"/>
          </p:nvPr>
        </p:nvPicPr>
        <p:blipFill rotWithShape="1">
          <a:blip r:embed="rId3" cstate="email">
            <a:alphaModFix amt="20000"/>
            <a:extLst>
              <a:ext uri="{28A0092B-C50C-407E-A947-70E740481C1C}">
                <a14:useLocalDpi xmlns:a14="http://schemas.microsoft.com/office/drawing/2010/main"/>
              </a:ext>
            </a:extLst>
          </a:blip>
          <a:srcRect/>
          <a:stretch/>
        </p:blipFill>
        <p:spPr>
          <a:xfrm>
            <a:off x="114300" y="112713"/>
            <a:ext cx="8915400" cy="4918074"/>
          </a:xfrm>
          <a:prstGeom prst="rect">
            <a:avLst/>
          </a:prstGeom>
          <a:noFill/>
          <a:ln>
            <a:noFill/>
          </a:ln>
        </p:spPr>
      </p:pic>
      <p:sp>
        <p:nvSpPr>
          <p:cNvPr id="493" name="Shape 493"/>
          <p:cNvSpPr/>
          <p:nvPr/>
        </p:nvSpPr>
        <p:spPr>
          <a:xfrm>
            <a:off x="340237" y="1287461"/>
            <a:ext cx="3871320"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4" name="Shape 494"/>
          <p:cNvSpPr/>
          <p:nvPr/>
        </p:nvSpPr>
        <p:spPr>
          <a:xfrm>
            <a:off x="340237" y="1987372"/>
            <a:ext cx="3849252"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5" name="Shape 495"/>
          <p:cNvSpPr/>
          <p:nvPr/>
        </p:nvSpPr>
        <p:spPr>
          <a:xfrm>
            <a:off x="340237" y="2687283"/>
            <a:ext cx="4079362"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6" name="Shape 496"/>
          <p:cNvSpPr txBox="1"/>
          <p:nvPr/>
        </p:nvSpPr>
        <p:spPr>
          <a:xfrm>
            <a:off x="457200" y="1208578"/>
            <a:ext cx="4114799" cy="3016209"/>
          </a:xfrm>
          <a:prstGeom prst="rect">
            <a:avLst/>
          </a:prstGeom>
          <a:noFill/>
          <a:ln>
            <a:noFill/>
          </a:ln>
        </p:spPr>
        <p:txBody>
          <a:bodyPr lIns="0" tIns="45700" rIns="0" bIns="45700" anchor="t" anchorCtr="0">
            <a:noAutofit/>
          </a:bodyPr>
          <a:lstStyle/>
          <a:p>
            <a:pPr marL="0" marR="0" lvl="0" indent="0" algn="l" rtl="0">
              <a:spcBef>
                <a:spcPts val="0"/>
              </a:spcBef>
              <a:spcAft>
                <a:spcPts val="0"/>
              </a:spcAft>
              <a:buSzPct val="25000"/>
              <a:buNone/>
            </a:pPr>
            <a:r>
              <a:rPr lang="en-US" sz="4400" dirty="0">
                <a:solidFill>
                  <a:schemeClr val="lt1"/>
                </a:solidFill>
                <a:latin typeface="Arial"/>
                <a:ea typeface="Arial"/>
                <a:cs typeface="Arial"/>
                <a:sym typeface="Arial"/>
              </a:rPr>
              <a:t>Transforming how the world builds </a:t>
            </a:r>
            <a:r>
              <a:rPr lang="en-US" sz="4400" dirty="0" smtClean="0">
                <a:solidFill>
                  <a:schemeClr val="lt1"/>
                </a:solidFill>
                <a:latin typeface="Arial"/>
                <a:ea typeface="Arial"/>
                <a:cs typeface="Arial"/>
                <a:sym typeface="Arial"/>
              </a:rPr>
              <a:t>software</a:t>
            </a:r>
            <a:endParaRPr lang="en-US" sz="4400" dirty="0">
              <a:solidFill>
                <a:schemeClr val="lt1"/>
              </a:solidFill>
              <a:latin typeface="Arial"/>
              <a:ea typeface="Arial"/>
              <a:cs typeface="Arial"/>
              <a:sym typeface="Arial"/>
            </a:endParaRPr>
          </a:p>
        </p:txBody>
      </p:sp>
      <p:pic>
        <p:nvPicPr>
          <p:cNvPr id="11" name="Shape 35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04288" y="819375"/>
            <a:ext cx="1368553" cy="336279"/>
          </a:xfrm>
          <a:prstGeom prst="rect">
            <a:avLst/>
          </a:prstGeom>
          <a:noFill/>
          <a:ln>
            <a:noFill/>
          </a:ln>
        </p:spPr>
      </p:pic>
    </p:spTree>
    <p:extLst>
      <p:ext uri="{BB962C8B-B14F-4D97-AF65-F5344CB8AC3E}">
        <p14:creationId xmlns:p14="http://schemas.microsoft.com/office/powerpoint/2010/main" val="172636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673" y="863245"/>
            <a:ext cx="8076050" cy="3934952"/>
          </a:xfrm>
          <a:prstGeom prst="rect">
            <a:avLst/>
          </a:prstGeom>
        </p:spPr>
      </p:pic>
    </p:spTree>
    <p:extLst>
      <p:ext uri="{BB962C8B-B14F-4D97-AF65-F5344CB8AC3E}">
        <p14:creationId xmlns:p14="http://schemas.microsoft.com/office/powerpoint/2010/main" val="29878990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11</a:t>
            </a:fld>
            <a:endParaRPr lang="en-US"/>
          </a:p>
        </p:txBody>
      </p:sp>
      <p:pic>
        <p:nvPicPr>
          <p:cNvPr id="39" name="Picture 38"/>
          <p:cNvPicPr>
            <a:picLocks noChangeAspect="1"/>
          </p:cNvPicPr>
          <p:nvPr/>
        </p:nvPicPr>
        <p:blipFill>
          <a:blip r:embed="rId3"/>
          <a:stretch>
            <a:fillRect/>
          </a:stretch>
        </p:blipFill>
        <p:spPr>
          <a:xfrm>
            <a:off x="2129859" y="302101"/>
            <a:ext cx="4859987" cy="4685325"/>
          </a:xfrm>
          <a:prstGeom prst="rect">
            <a:avLst/>
          </a:prstGeom>
        </p:spPr>
      </p:pic>
      <p:pic>
        <p:nvPicPr>
          <p:cNvPr id="40" name="Picture 39"/>
          <p:cNvPicPr>
            <a:picLocks noChangeAspect="1"/>
          </p:cNvPicPr>
          <p:nvPr/>
        </p:nvPicPr>
        <p:blipFill>
          <a:blip r:embed="rId4">
            <a:alphaModFix amt="82000"/>
          </a:blip>
          <a:stretch>
            <a:fillRect/>
          </a:stretch>
        </p:blipFill>
        <p:spPr>
          <a:xfrm>
            <a:off x="2129859" y="2198543"/>
            <a:ext cx="4859987" cy="906387"/>
          </a:xfrm>
          <a:prstGeom prst="rect">
            <a:avLst/>
          </a:prstGeom>
        </p:spPr>
      </p:pic>
      <p:sp>
        <p:nvSpPr>
          <p:cNvPr id="41" name="Rectangle 40"/>
          <p:cNvSpPr/>
          <p:nvPr/>
        </p:nvSpPr>
        <p:spPr>
          <a:xfrm>
            <a:off x="2129860" y="2336431"/>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a:t>
            </a:r>
            <a:endParaRPr kumimoji="0" lang="en-US" sz="3000" b="1" i="0" u="none" strike="noStrike" kern="0" cap="none" spc="0" normalizeH="0" baseline="0" noProof="0" dirty="0">
              <a:ln>
                <a:noFill/>
              </a:ln>
              <a:solidFill>
                <a:sysClr val="window" lastClr="FFFFFF"/>
              </a:solidFill>
              <a:effectLst/>
              <a:uLnTx/>
              <a:uFillTx/>
            </a:endParaRPr>
          </a:p>
        </p:txBody>
      </p:sp>
      <p:sp>
        <p:nvSpPr>
          <p:cNvPr id="31" name="Rectangle 30"/>
          <p:cNvSpPr/>
          <p:nvPr/>
        </p:nvSpPr>
        <p:spPr>
          <a:xfrm>
            <a:off x="3226844" y="831753"/>
            <a:ext cx="101850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DevOps</a:t>
            </a:r>
            <a:endParaRPr kumimoji="0" lang="en-US" b="0" i="0" u="none" strike="noStrike" kern="0" cap="none" spc="0" normalizeH="0" baseline="0" noProof="0" dirty="0">
              <a:ln>
                <a:noFill/>
              </a:ln>
              <a:solidFill>
                <a:sysClr val="window" lastClr="FFFFFF"/>
              </a:solidFill>
              <a:effectLst/>
              <a:uLnTx/>
              <a:uFillTx/>
            </a:endParaRPr>
          </a:p>
        </p:txBody>
      </p:sp>
      <p:sp>
        <p:nvSpPr>
          <p:cNvPr id="32" name="Rectangle 31"/>
          <p:cNvSpPr/>
          <p:nvPr/>
        </p:nvSpPr>
        <p:spPr>
          <a:xfrm>
            <a:off x="4698060" y="722738"/>
            <a:ext cx="1352466"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Delivery</a:t>
            </a:r>
            <a:endParaRPr kumimoji="0" lang="en-US" b="0" i="0" u="none" strike="noStrike" kern="0" cap="none" spc="0" normalizeH="0" baseline="0" noProof="0" dirty="0">
              <a:ln>
                <a:noFill/>
              </a:ln>
              <a:solidFill>
                <a:sysClr val="window" lastClr="FFFFFF"/>
              </a:solidFill>
              <a:effectLst/>
              <a:uLnTx/>
              <a:uFillTx/>
            </a:endParaRPr>
          </a:p>
        </p:txBody>
      </p:sp>
      <p:sp>
        <p:nvSpPr>
          <p:cNvPr id="33" name="Rectangle 32"/>
          <p:cNvSpPr/>
          <p:nvPr/>
        </p:nvSpPr>
        <p:spPr>
          <a:xfrm>
            <a:off x="4691732" y="4021529"/>
            <a:ext cx="1300957"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Containers</a:t>
            </a:r>
            <a:endParaRPr kumimoji="0" lang="en-US" b="0" i="0" u="none" strike="noStrike" kern="0" cap="none" spc="0" normalizeH="0" baseline="0" noProof="0" dirty="0">
              <a:ln>
                <a:noFill/>
              </a:ln>
              <a:solidFill>
                <a:sysClr val="window" lastClr="FFFFFF"/>
              </a:solidFill>
              <a:effectLst/>
              <a:uLnTx/>
              <a:uFillTx/>
            </a:endParaRPr>
          </a:p>
        </p:txBody>
      </p:sp>
      <p:sp>
        <p:nvSpPr>
          <p:cNvPr id="34" name="Rectangle 33"/>
          <p:cNvSpPr/>
          <p:nvPr/>
        </p:nvSpPr>
        <p:spPr>
          <a:xfrm>
            <a:off x="2878051" y="4021529"/>
            <a:ext cx="1659604"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Micro services</a:t>
            </a:r>
            <a:endParaRPr kumimoji="0" lang="en-US" b="0" i="0" u="none" strike="noStrike" kern="0" cap="none" spc="0" normalizeH="0" baseline="0" noProof="0" dirty="0">
              <a:ln>
                <a:noFill/>
              </a:ln>
              <a:solidFill>
                <a:sysClr val="window" lastClr="FFFFFF"/>
              </a:solidFill>
              <a:effectLst/>
              <a:uLnTx/>
              <a:uFillTx/>
            </a:endParaRPr>
          </a:p>
        </p:txBody>
      </p:sp>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51061" y="3365884"/>
            <a:ext cx="1043278" cy="587647"/>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56532" y="1347590"/>
            <a:ext cx="710587" cy="678932"/>
          </a:xfrm>
          <a:prstGeom prst="rect">
            <a:avLst/>
          </a:prstGeom>
        </p:spPr>
      </p:pic>
      <p:pic>
        <p:nvPicPr>
          <p:cNvPr id="37" name="Picture 36"/>
          <p:cNvPicPr>
            <a:picLocks noChangeAspect="1"/>
          </p:cNvPicPr>
          <p:nvPr/>
        </p:nvPicPr>
        <p:blipFill>
          <a:blip r:embed="rId7"/>
          <a:stretch>
            <a:fillRect/>
          </a:stretch>
        </p:blipFill>
        <p:spPr>
          <a:xfrm>
            <a:off x="3135068" y="1422835"/>
            <a:ext cx="1123932" cy="547723"/>
          </a:xfrm>
          <a:prstGeom prst="rect">
            <a:avLst/>
          </a:prstGeom>
        </p:spPr>
      </p:pic>
      <p:pic>
        <p:nvPicPr>
          <p:cNvPr id="38" name="Picture 3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07625" y="3328832"/>
            <a:ext cx="1011646" cy="652879"/>
          </a:xfrm>
          <a:prstGeom prst="rect">
            <a:avLst/>
          </a:prstGeom>
        </p:spPr>
      </p:pic>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36838" y="405165"/>
            <a:ext cx="2599772" cy="1380859"/>
          </a:xfrm>
          <a:prstGeom prst="rect">
            <a:avLst/>
          </a:prstGeom>
        </p:spPr>
      </p:pic>
    </p:spTree>
    <p:extLst>
      <p:ext uri="{BB962C8B-B14F-4D97-AF65-F5344CB8AC3E}">
        <p14:creationId xmlns:p14="http://schemas.microsoft.com/office/powerpoint/2010/main" val="23545778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28686" y="555928"/>
            <a:ext cx="3340185" cy="3753629"/>
          </a:xfrm>
          <a:prstGeom prst="rect">
            <a:avLst/>
          </a:prstGeom>
        </p:spPr>
      </p:pic>
      <p:sp>
        <p:nvSpPr>
          <p:cNvPr id="5" name="TextBox 4"/>
          <p:cNvSpPr txBox="1"/>
          <p:nvPr/>
        </p:nvSpPr>
        <p:spPr>
          <a:xfrm>
            <a:off x="594005" y="724609"/>
            <a:ext cx="1493130" cy="584776"/>
          </a:xfrm>
          <a:prstGeom prst="rect">
            <a:avLst/>
          </a:prstGeom>
          <a:noFill/>
        </p:spPr>
        <p:txBody>
          <a:bodyPr wrap="none" rtlCol="0">
            <a:spAutoFit/>
          </a:bodyPr>
          <a:lstStyle/>
          <a:p>
            <a:r>
              <a:rPr lang="en-US" sz="1800" b="1" dirty="0">
                <a:solidFill>
                  <a:schemeClr val="accent1"/>
                </a:solidFill>
              </a:rPr>
              <a:t>12factor.net </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04083" y="704763"/>
            <a:ext cx="2113459" cy="317859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778" y="1657034"/>
            <a:ext cx="2115295" cy="3172942"/>
          </a:xfrm>
          <a:prstGeom prst="rect">
            <a:avLst/>
          </a:prstGeom>
        </p:spPr>
      </p:pic>
    </p:spTree>
    <p:extLst>
      <p:ext uri="{BB962C8B-B14F-4D97-AF65-F5344CB8AC3E}">
        <p14:creationId xmlns:p14="http://schemas.microsoft.com/office/powerpoint/2010/main" val="2490946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4559638" cy="5366343"/>
          </a:xfrm>
          <a:prstGeom prst="rect">
            <a:avLst/>
          </a:prstGeom>
        </p:spPr>
      </p:pic>
      <p:sp>
        <p:nvSpPr>
          <p:cNvPr id="2" name="Rectangle 1"/>
          <p:cNvSpPr/>
          <p:nvPr/>
        </p:nvSpPr>
        <p:spPr>
          <a:xfrm>
            <a:off x="4811290" y="547699"/>
            <a:ext cx="4238578" cy="4359656"/>
          </a:xfrm>
          <a:prstGeom prst="rect">
            <a:avLst/>
          </a:prstGeom>
        </p:spPr>
        <p:txBody>
          <a:bodyPr wrap="square">
            <a:spAutoFit/>
          </a:bodyPr>
          <a:lstStyle/>
          <a:p>
            <a:pPr lvl="0">
              <a:buClr>
                <a:schemeClr val="accent1"/>
              </a:buClr>
              <a:buSzPct val="100000"/>
            </a:pPr>
            <a:r>
              <a:rPr lang="en-US" b="1" dirty="0">
                <a:solidFill>
                  <a:srgbClr val="FFFFFF"/>
                </a:solidFill>
              </a:rPr>
              <a:t>Paul </a:t>
            </a:r>
            <a:r>
              <a:rPr lang="en-US" b="1" dirty="0" smtClean="0">
                <a:solidFill>
                  <a:srgbClr val="FFFFFF"/>
                </a:solidFill>
              </a:rPr>
              <a:t>Maritz</a:t>
            </a:r>
            <a:r>
              <a:rPr lang="en-US" dirty="0">
                <a:solidFill>
                  <a:srgbClr val="FFFFFF"/>
                </a:solidFill>
              </a:rPr>
              <a:t/>
            </a:r>
            <a:br>
              <a:rPr lang="en-US" dirty="0">
                <a:solidFill>
                  <a:srgbClr val="FFFFFF"/>
                </a:solidFill>
              </a:rPr>
            </a:br>
            <a:r>
              <a:rPr lang="en-US" sz="1200" dirty="0" smtClean="0">
                <a:solidFill>
                  <a:srgbClr val="FFFFFF"/>
                </a:solidFill>
              </a:rPr>
              <a:t>“</a:t>
            </a:r>
            <a:r>
              <a:rPr lang="en-US" sz="1200" dirty="0">
                <a:solidFill>
                  <a:srgbClr val="FFFFFF"/>
                </a:solidFill>
              </a:rPr>
              <a:t>Cloud is about how computing is done, not where”</a:t>
            </a:r>
            <a:endParaRPr lang="en-US" sz="1050" dirty="0">
              <a:solidFill>
                <a:srgbClr val="FFFFFF"/>
              </a:solidFill>
            </a:endParaRPr>
          </a:p>
          <a:p>
            <a:pPr lvl="0" indent="-228600"/>
            <a:endParaRPr lang="en-US" b="1" dirty="0" smtClean="0">
              <a:solidFill>
                <a:srgbClr val="FFFFFF"/>
              </a:solidFill>
            </a:endParaRPr>
          </a:p>
          <a:p>
            <a:pPr lvl="0" indent="-228600"/>
            <a:r>
              <a:rPr lang="en-US" b="1" dirty="0" smtClean="0">
                <a:solidFill>
                  <a:srgbClr val="FFFFFF"/>
                </a:solidFill>
              </a:rPr>
              <a:t>Rob </a:t>
            </a:r>
            <a:r>
              <a:rPr lang="en-US" b="1" dirty="0" err="1" smtClean="0">
                <a:solidFill>
                  <a:srgbClr val="FFFFFF"/>
                </a:solidFill>
              </a:rPr>
              <a:t>Mee</a:t>
            </a:r>
            <a:r>
              <a:rPr lang="en-US" dirty="0" smtClean="0">
                <a:solidFill>
                  <a:srgbClr val="FFFFFF"/>
                </a:solidFill>
              </a:rPr>
              <a:t/>
            </a:r>
            <a:br>
              <a:rPr lang="en-US" dirty="0" smtClean="0">
                <a:solidFill>
                  <a:srgbClr val="FFFFFF"/>
                </a:solidFill>
              </a:rPr>
            </a:br>
            <a:r>
              <a:rPr lang="en-US" sz="1200" dirty="0" smtClean="0">
                <a:solidFill>
                  <a:srgbClr val="FFFFFF"/>
                </a:solidFill>
              </a:rPr>
              <a:t>"</a:t>
            </a:r>
            <a:r>
              <a:rPr lang="en-US" sz="1200" dirty="0">
                <a:solidFill>
                  <a:srgbClr val="FFFFFF"/>
                </a:solidFill>
              </a:rPr>
              <a:t>Productive teams are happy teams</a:t>
            </a:r>
            <a:r>
              <a:rPr lang="en-US" sz="1200" dirty="0" smtClean="0">
                <a:solidFill>
                  <a:srgbClr val="FFFFFF"/>
                </a:solidFill>
              </a:rPr>
              <a:t>”</a:t>
            </a:r>
          </a:p>
          <a:p>
            <a:pPr lvl="0" indent="-228600"/>
            <a:endParaRPr lang="en-US" sz="1200" dirty="0">
              <a:solidFill>
                <a:srgbClr val="FFFFFF"/>
              </a:solidFill>
            </a:endParaRPr>
          </a:p>
          <a:p>
            <a:pPr lvl="0" indent="-228600"/>
            <a:endParaRPr lang="en-US" sz="1200" dirty="0">
              <a:solidFill>
                <a:srgbClr val="FFFFFF"/>
              </a:solidFill>
            </a:endParaRPr>
          </a:p>
          <a:p>
            <a:pPr lvl="0">
              <a:spcBef>
                <a:spcPts val="1200"/>
              </a:spcBef>
              <a:buClr>
                <a:schemeClr val="accent1"/>
              </a:buClr>
              <a:buSzPct val="100000"/>
            </a:pPr>
            <a:r>
              <a:rPr lang="en-US" b="1" dirty="0">
                <a:solidFill>
                  <a:srgbClr val="FFFFFF"/>
                </a:solidFill>
              </a:rPr>
              <a:t>Eric </a:t>
            </a:r>
            <a:r>
              <a:rPr lang="en-US" b="1" dirty="0" err="1">
                <a:solidFill>
                  <a:srgbClr val="FFFFFF"/>
                </a:solidFill>
              </a:rPr>
              <a:t>Ries</a:t>
            </a:r>
            <a:r>
              <a:rPr lang="en-US" dirty="0">
                <a:solidFill>
                  <a:srgbClr val="FFFFFF"/>
                </a:solidFill>
              </a:rPr>
              <a:t>, </a:t>
            </a:r>
            <a:r>
              <a:rPr lang="en-US" sz="1100" dirty="0" smtClean="0">
                <a:solidFill>
                  <a:srgbClr val="FFFFFF"/>
                </a:solidFill>
              </a:rPr>
              <a:t>Author </a:t>
            </a:r>
            <a:r>
              <a:rPr lang="en-US" sz="1100" dirty="0">
                <a:solidFill>
                  <a:srgbClr val="FFFFFF"/>
                </a:solidFill>
              </a:rPr>
              <a:t>of “Lean Startup</a:t>
            </a:r>
            <a:r>
              <a:rPr lang="en-US" sz="1100" dirty="0" smtClean="0">
                <a:solidFill>
                  <a:srgbClr val="FFFFFF"/>
                </a:solidFill>
              </a:rPr>
              <a:t>”</a:t>
            </a:r>
            <a:endParaRPr lang="en-US" dirty="0" smtClean="0">
              <a:solidFill>
                <a:srgbClr val="FFFFFF"/>
              </a:solidFill>
            </a:endParaRPr>
          </a:p>
          <a:p>
            <a:pPr lvl="0">
              <a:spcBef>
                <a:spcPts val="1200"/>
              </a:spcBef>
              <a:buClr>
                <a:schemeClr val="accent1"/>
              </a:buClr>
              <a:buSzPct val="100000"/>
            </a:pPr>
            <a:r>
              <a:rPr lang="en-US" b="1" dirty="0" smtClean="0">
                <a:solidFill>
                  <a:srgbClr val="FFFFFF"/>
                </a:solidFill>
              </a:rPr>
              <a:t>Ben </a:t>
            </a:r>
            <a:r>
              <a:rPr lang="en-US" b="1" dirty="0">
                <a:solidFill>
                  <a:srgbClr val="FFFFFF"/>
                </a:solidFill>
              </a:rPr>
              <a:t>Black</a:t>
            </a:r>
            <a:r>
              <a:rPr lang="en-US" dirty="0">
                <a:solidFill>
                  <a:srgbClr val="FFFFFF"/>
                </a:solidFill>
              </a:rPr>
              <a:t>, </a:t>
            </a:r>
            <a:r>
              <a:rPr lang="en-US" sz="1100" dirty="0">
                <a:solidFill>
                  <a:srgbClr val="FFFFFF"/>
                </a:solidFill>
              </a:rPr>
              <a:t>Director of </a:t>
            </a:r>
            <a:r>
              <a:rPr lang="en-US" sz="1100" dirty="0" err="1">
                <a:solidFill>
                  <a:srgbClr val="FFFFFF"/>
                </a:solidFill>
              </a:rPr>
              <a:t>IoT</a:t>
            </a:r>
            <a:r>
              <a:rPr lang="en-US" sz="1100" dirty="0">
                <a:solidFill>
                  <a:srgbClr val="FFFFFF"/>
                </a:solidFill>
              </a:rPr>
              <a:t> - Creator of Amazon Web Services </a:t>
            </a:r>
            <a:r>
              <a:rPr lang="en-US" dirty="0" smtClean="0">
                <a:solidFill>
                  <a:srgbClr val="FFFFFF"/>
                </a:solidFill>
              </a:rPr>
              <a:t/>
            </a:r>
            <a:br>
              <a:rPr lang="en-US" dirty="0" smtClean="0">
                <a:solidFill>
                  <a:srgbClr val="FFFFFF"/>
                </a:solidFill>
              </a:rPr>
            </a:br>
            <a:endParaRPr lang="en-US" dirty="0">
              <a:solidFill>
                <a:srgbClr val="FFFFFF"/>
              </a:solidFill>
            </a:endParaRPr>
          </a:p>
          <a:p>
            <a:pPr lvl="0" indent="-228600"/>
            <a:r>
              <a:rPr lang="en-US" b="1" dirty="0">
                <a:solidFill>
                  <a:srgbClr val="FFFFFF"/>
                </a:solidFill>
              </a:rPr>
              <a:t>Josh </a:t>
            </a:r>
            <a:r>
              <a:rPr lang="en-US" b="1" dirty="0" err="1">
                <a:solidFill>
                  <a:srgbClr val="FFFFFF"/>
                </a:solidFill>
              </a:rPr>
              <a:t>McKenty</a:t>
            </a:r>
            <a:r>
              <a:rPr lang="en-US" dirty="0">
                <a:solidFill>
                  <a:srgbClr val="FFFFFF"/>
                </a:solidFill>
              </a:rPr>
              <a:t>, </a:t>
            </a:r>
            <a:r>
              <a:rPr lang="en-US" sz="1100" dirty="0">
                <a:solidFill>
                  <a:srgbClr val="FFFFFF"/>
                </a:solidFill>
              </a:rPr>
              <a:t>Field CTO - </a:t>
            </a:r>
            <a:r>
              <a:rPr lang="en-US" sz="1100" dirty="0" err="1">
                <a:solidFill>
                  <a:srgbClr val="FFFFFF"/>
                </a:solidFill>
              </a:rPr>
              <a:t>OpenStack</a:t>
            </a:r>
            <a:r>
              <a:rPr lang="en-US" sz="1100" dirty="0">
                <a:solidFill>
                  <a:srgbClr val="FFFFFF"/>
                </a:solidFill>
              </a:rPr>
              <a:t> Co-Founder, </a:t>
            </a:r>
            <a:r>
              <a:rPr lang="en-US" sz="1100" dirty="0" smtClean="0">
                <a:solidFill>
                  <a:srgbClr val="FFFFFF"/>
                </a:solidFill>
              </a:rPr>
              <a:t>NASA</a:t>
            </a:r>
            <a:r>
              <a:rPr lang="en-US" dirty="0">
                <a:solidFill>
                  <a:srgbClr val="FFFFFF"/>
                </a:solidFill>
              </a:rPr>
              <a:t/>
            </a:r>
            <a:br>
              <a:rPr lang="en-US" dirty="0">
                <a:solidFill>
                  <a:srgbClr val="FFFFFF"/>
                </a:solidFill>
              </a:rPr>
            </a:br>
            <a:r>
              <a:rPr lang="en-US" dirty="0" smtClean="0">
                <a:solidFill>
                  <a:srgbClr val="FFFFFF"/>
                </a:solidFill>
              </a:rPr>
              <a:t/>
            </a:r>
            <a:br>
              <a:rPr lang="en-US" dirty="0" smtClean="0">
                <a:solidFill>
                  <a:srgbClr val="FFFFFF"/>
                </a:solidFill>
              </a:rPr>
            </a:br>
            <a:r>
              <a:rPr lang="en-US" b="1" dirty="0" smtClean="0">
                <a:solidFill>
                  <a:srgbClr val="FFFFFF"/>
                </a:solidFill>
              </a:rPr>
              <a:t>Andrew </a:t>
            </a:r>
            <a:r>
              <a:rPr lang="en-US" b="1" dirty="0">
                <a:solidFill>
                  <a:srgbClr val="FFFFFF"/>
                </a:solidFill>
              </a:rPr>
              <a:t>Clay Shafer</a:t>
            </a:r>
            <a:r>
              <a:rPr lang="en-US" dirty="0">
                <a:solidFill>
                  <a:srgbClr val="FFFFFF"/>
                </a:solidFill>
              </a:rPr>
              <a:t>, </a:t>
            </a:r>
            <a:r>
              <a:rPr lang="en-US" sz="1100" dirty="0" smtClean="0">
                <a:solidFill>
                  <a:srgbClr val="FFFFFF"/>
                </a:solidFill>
              </a:rPr>
              <a:t>- </a:t>
            </a:r>
            <a:r>
              <a:rPr lang="en-US" sz="1100" dirty="0">
                <a:solidFill>
                  <a:srgbClr val="FFFFFF"/>
                </a:solidFill>
              </a:rPr>
              <a:t>Co-Founder Puppet Labs</a:t>
            </a:r>
            <a:r>
              <a:rPr lang="en-US" dirty="0">
                <a:solidFill>
                  <a:srgbClr val="FFFFFF"/>
                </a:solidFill>
              </a:rPr>
              <a:t/>
            </a:r>
            <a:br>
              <a:rPr lang="en-US" dirty="0">
                <a:solidFill>
                  <a:srgbClr val="FFFFFF"/>
                </a:solidFill>
              </a:rPr>
            </a:br>
            <a:endParaRPr lang="en-US" dirty="0">
              <a:solidFill>
                <a:srgbClr val="FFFFFF"/>
              </a:solidFill>
            </a:endParaRPr>
          </a:p>
          <a:p>
            <a:pPr marL="228600" lvl="0" indent="-228600">
              <a:spcBef>
                <a:spcPts val="1200"/>
              </a:spcBef>
              <a:buClr>
                <a:schemeClr val="accent1"/>
              </a:buClr>
              <a:buSzPct val="25000"/>
            </a:pPr>
            <a:endParaRPr lang="en-US" sz="1600" dirty="0">
              <a:solidFill>
                <a:schemeClr val="tx2"/>
              </a:solidFill>
            </a:endParaRPr>
          </a:p>
          <a:p>
            <a:pPr marL="457200" lvl="1">
              <a:lnSpc>
                <a:spcPct val="80000"/>
              </a:lnSpc>
              <a:spcBef>
                <a:spcPts val="300"/>
              </a:spcBef>
              <a:buClr>
                <a:schemeClr val="accent1"/>
              </a:buClr>
              <a:buSzPct val="25000"/>
            </a:pPr>
            <a:endParaRPr lang="en-US" sz="1600" dirty="0">
              <a:solidFill>
                <a:schemeClr val="tx2"/>
              </a:solidFill>
            </a:endParaRPr>
          </a:p>
          <a:p>
            <a:pPr marL="228600" lvl="0" indent="-228600">
              <a:spcBef>
                <a:spcPts val="1200"/>
              </a:spcBef>
              <a:buClr>
                <a:schemeClr val="accent1"/>
              </a:buClr>
              <a:buSzPct val="25000"/>
            </a:pPr>
            <a:endParaRPr lang="en-US" sz="1800" dirty="0">
              <a:solidFill>
                <a:schemeClr val="tx2"/>
              </a:solidFill>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1396" y="3736318"/>
            <a:ext cx="2992604" cy="1407181"/>
          </a:xfrm>
          <a:prstGeom prst="rect">
            <a:avLst/>
          </a:prstGeom>
        </p:spPr>
      </p:pic>
    </p:spTree>
    <p:extLst>
      <p:ext uri="{BB962C8B-B14F-4D97-AF65-F5344CB8AC3E}">
        <p14:creationId xmlns:p14="http://schemas.microsoft.com/office/powerpoint/2010/main" val="264199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44" name="Shape 244"/>
          <p:cNvSpPr/>
          <p:nvPr/>
        </p:nvSpPr>
        <p:spPr>
          <a:xfrm rot="16200000">
            <a:off x="2326090" y="1406418"/>
            <a:ext cx="1548568" cy="1548568"/>
          </a:xfrm>
          <a:prstGeom prst="arc">
            <a:avLst>
              <a:gd name="adj1" fmla="val 15604815"/>
              <a:gd name="adj2" fmla="val 0"/>
            </a:avLst>
          </a:prstGeom>
          <a:noFill/>
          <a:ln w="19050" cap="flat" cmpd="sng">
            <a:solidFill>
              <a:srgbClr val="1F84C4"/>
            </a:solidFill>
            <a:prstDash val="solid"/>
            <a:round/>
            <a:headEnd type="none" w="med" len="med"/>
            <a:tailEnd type="none" w="med" len="med"/>
          </a:ln>
        </p:spPr>
        <p:txBody>
          <a:bodyPr lIns="91413" tIns="45694" rIns="91413" bIns="45694" anchor="ctr" anchorCtr="0">
            <a:noAutofit/>
          </a:bodyPr>
          <a:lstStyle/>
          <a:p>
            <a:pPr algn="ctr"/>
            <a:endParaRPr sz="1800">
              <a:solidFill>
                <a:schemeClr val="dk1"/>
              </a:solidFill>
            </a:endParaRPr>
          </a:p>
        </p:txBody>
      </p:sp>
      <p:sp>
        <p:nvSpPr>
          <p:cNvPr id="221" name="Shape 221"/>
          <p:cNvSpPr/>
          <p:nvPr/>
        </p:nvSpPr>
        <p:spPr>
          <a:xfrm>
            <a:off x="3202450" y="1310148"/>
            <a:ext cx="2740616" cy="1288673"/>
          </a:xfrm>
          <a:prstGeom prst="rect">
            <a:avLst/>
          </a:prstGeom>
          <a:solidFill>
            <a:srgbClr val="EFEFEF"/>
          </a:solidFill>
          <a:ln>
            <a:noFill/>
          </a:ln>
        </p:spPr>
        <p:txBody>
          <a:bodyPr lIns="91413" tIns="45694" rIns="91413" bIns="45694" anchor="ctr" anchorCtr="0">
            <a:noAutofit/>
          </a:bodyPr>
          <a:lstStyle/>
          <a:p>
            <a:pPr algn="ctr"/>
            <a:endParaRPr sz="1800">
              <a:solidFill>
                <a:srgbClr val="182730"/>
              </a:solidFill>
            </a:endParaRPr>
          </a:p>
        </p:txBody>
      </p:sp>
      <p:sp>
        <p:nvSpPr>
          <p:cNvPr id="223" name="Shape 223"/>
          <p:cNvSpPr txBox="1">
            <a:spLocks noGrp="1"/>
          </p:cNvSpPr>
          <p:nvPr>
            <p:ph type="body" idx="4294967295"/>
          </p:nvPr>
        </p:nvSpPr>
        <p:spPr>
          <a:xfrm>
            <a:off x="3507496" y="1623833"/>
            <a:ext cx="2153520" cy="219468"/>
          </a:xfrm>
          <a:prstGeom prst="rect">
            <a:avLst/>
          </a:prstGeom>
          <a:noFill/>
          <a:ln>
            <a:noFill/>
          </a:ln>
        </p:spPr>
        <p:txBody>
          <a:bodyPr lIns="0" tIns="0" rIns="0" bIns="0" anchor="t" anchorCtr="0">
            <a:noAutofit/>
          </a:bodyPr>
          <a:lstStyle/>
          <a:p>
            <a:pPr algn="ctr">
              <a:lnSpc>
                <a:spcPct val="110000"/>
              </a:lnSpc>
              <a:buClr>
                <a:schemeClr val="accent1"/>
              </a:buClr>
              <a:buSzPct val="25000"/>
            </a:pPr>
            <a:r>
              <a:rPr lang="en-US" sz="1300" b="1" dirty="0">
                <a:solidFill>
                  <a:srgbClr val="182730"/>
                </a:solidFill>
                <a:latin typeface="+mn-lt"/>
              </a:rPr>
              <a:t>PIVOTAL LABS</a:t>
            </a:r>
          </a:p>
        </p:txBody>
      </p:sp>
      <p:sp>
        <p:nvSpPr>
          <p:cNvPr id="224" name="Shape 224"/>
          <p:cNvSpPr txBox="1"/>
          <p:nvPr/>
        </p:nvSpPr>
        <p:spPr>
          <a:xfrm>
            <a:off x="3354973" y="1872990"/>
            <a:ext cx="2432445" cy="397641"/>
          </a:xfrm>
          <a:prstGeom prst="rect">
            <a:avLst/>
          </a:prstGeom>
          <a:noFill/>
          <a:ln>
            <a:noFill/>
          </a:ln>
        </p:spPr>
        <p:txBody>
          <a:bodyPr lIns="0" tIns="0" rIns="0" bIns="0" anchor="t" anchorCtr="0">
            <a:noAutofit/>
          </a:bodyPr>
          <a:lstStyle/>
          <a:p>
            <a:pPr algn="ctr">
              <a:buClr>
                <a:schemeClr val="accent1"/>
              </a:buClr>
              <a:buSzPct val="25000"/>
            </a:pPr>
            <a:r>
              <a:rPr lang="en-US" sz="1200" dirty="0">
                <a:solidFill>
                  <a:srgbClr val="02796F"/>
                </a:solidFill>
                <a:latin typeface="+mj-lt"/>
              </a:rPr>
              <a:t>Agile product development, practices and collaboration for product and culture transformation</a:t>
            </a:r>
          </a:p>
        </p:txBody>
      </p:sp>
      <p:pic>
        <p:nvPicPr>
          <p:cNvPr id="226" name="Shape 22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04271" y="982069"/>
            <a:ext cx="588810" cy="600593"/>
          </a:xfrm>
          <a:prstGeom prst="rect">
            <a:avLst/>
          </a:prstGeom>
          <a:noFill/>
          <a:ln>
            <a:noFill/>
          </a:ln>
        </p:spPr>
      </p:pic>
      <p:sp>
        <p:nvSpPr>
          <p:cNvPr id="228" name="Shape 228"/>
          <p:cNvSpPr/>
          <p:nvPr/>
        </p:nvSpPr>
        <p:spPr>
          <a:xfrm>
            <a:off x="255223" y="2821712"/>
            <a:ext cx="2740616" cy="1086363"/>
          </a:xfrm>
          <a:prstGeom prst="rect">
            <a:avLst/>
          </a:prstGeom>
          <a:solidFill>
            <a:srgbClr val="EFEFEF"/>
          </a:solidFill>
          <a:ln>
            <a:noFill/>
          </a:ln>
        </p:spPr>
        <p:txBody>
          <a:bodyPr lIns="91413" tIns="45694" rIns="91413" bIns="45694" anchor="ctr" anchorCtr="0">
            <a:noAutofit/>
          </a:bodyPr>
          <a:lstStyle/>
          <a:p>
            <a:pPr algn="ctr"/>
            <a:endParaRPr sz="1800">
              <a:solidFill>
                <a:srgbClr val="182730"/>
              </a:solidFill>
            </a:endParaRPr>
          </a:p>
        </p:txBody>
      </p:sp>
      <p:sp>
        <p:nvSpPr>
          <p:cNvPr id="229" name="Shape 229"/>
          <p:cNvSpPr txBox="1"/>
          <p:nvPr/>
        </p:nvSpPr>
        <p:spPr>
          <a:xfrm>
            <a:off x="493037" y="3138122"/>
            <a:ext cx="2307397" cy="328386"/>
          </a:xfrm>
          <a:prstGeom prst="rect">
            <a:avLst/>
          </a:prstGeom>
          <a:noFill/>
          <a:ln>
            <a:noFill/>
          </a:ln>
        </p:spPr>
        <p:txBody>
          <a:bodyPr lIns="0" tIns="0" rIns="0" bIns="0" anchor="t" anchorCtr="0">
            <a:noAutofit/>
          </a:bodyPr>
          <a:lstStyle/>
          <a:p>
            <a:pPr algn="ctr">
              <a:buClr>
                <a:schemeClr val="accent1"/>
              </a:buClr>
              <a:buSzPct val="25000"/>
            </a:pPr>
            <a:r>
              <a:rPr lang="en-US" b="1" i="0" u="none" strike="noStrike" cap="none" dirty="0">
                <a:solidFill>
                  <a:srgbClr val="182730"/>
                </a:solidFill>
                <a:ea typeface="Arial"/>
                <a:cs typeface="Arial"/>
                <a:sym typeface="Arial"/>
              </a:rPr>
              <a:t>PIVOTAL BIG DATA SUITE</a:t>
            </a:r>
          </a:p>
        </p:txBody>
      </p:sp>
      <p:sp>
        <p:nvSpPr>
          <p:cNvPr id="230" name="Shape 230"/>
          <p:cNvSpPr txBox="1"/>
          <p:nvPr/>
        </p:nvSpPr>
        <p:spPr>
          <a:xfrm>
            <a:off x="689427" y="3390577"/>
            <a:ext cx="1802043" cy="397641"/>
          </a:xfrm>
          <a:prstGeom prst="rect">
            <a:avLst/>
          </a:prstGeom>
          <a:noFill/>
          <a:ln>
            <a:noFill/>
          </a:ln>
        </p:spPr>
        <p:txBody>
          <a:bodyPr lIns="0" tIns="0" rIns="0" bIns="0" anchor="t" anchorCtr="0">
            <a:noAutofit/>
          </a:bodyPr>
          <a:lstStyle/>
          <a:p>
            <a:pPr algn="ctr">
              <a:buClr>
                <a:schemeClr val="accent1"/>
              </a:buClr>
              <a:buSzPct val="25000"/>
            </a:pPr>
            <a:r>
              <a:rPr lang="en-US" sz="1200" dirty="0">
                <a:solidFill>
                  <a:srgbClr val="02796F"/>
                </a:solidFill>
                <a:latin typeface="+mj-lt"/>
              </a:rPr>
              <a:t>Modern, open, highly parallelized platform</a:t>
            </a:r>
          </a:p>
        </p:txBody>
      </p:sp>
      <p:pic>
        <p:nvPicPr>
          <p:cNvPr id="232" name="Shape 23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55094" y="2627730"/>
            <a:ext cx="517442" cy="509710"/>
          </a:xfrm>
          <a:prstGeom prst="rect">
            <a:avLst/>
          </a:prstGeom>
          <a:noFill/>
          <a:ln>
            <a:noFill/>
          </a:ln>
        </p:spPr>
      </p:pic>
      <p:cxnSp>
        <p:nvCxnSpPr>
          <p:cNvPr id="234" name="Shape 234"/>
          <p:cNvCxnSpPr/>
          <p:nvPr/>
        </p:nvCxnSpPr>
        <p:spPr>
          <a:xfrm rot="10800000" flipH="1">
            <a:off x="3312717" y="2807755"/>
            <a:ext cx="2570542" cy="0"/>
          </a:xfrm>
          <a:prstGeom prst="straightConnector1">
            <a:avLst/>
          </a:prstGeom>
          <a:noFill/>
          <a:ln w="19050" cap="flat" cmpd="sng">
            <a:solidFill>
              <a:schemeClr val="lt1"/>
            </a:solidFill>
            <a:prstDash val="solid"/>
            <a:round/>
            <a:headEnd type="none" w="med" len="med"/>
            <a:tailEnd type="none" w="med" len="med"/>
          </a:ln>
        </p:spPr>
      </p:cxnSp>
      <p:sp>
        <p:nvSpPr>
          <p:cNvPr id="236" name="Shape 236"/>
          <p:cNvSpPr/>
          <p:nvPr/>
        </p:nvSpPr>
        <p:spPr>
          <a:xfrm>
            <a:off x="6192216" y="2821712"/>
            <a:ext cx="2740616" cy="1086363"/>
          </a:xfrm>
          <a:prstGeom prst="rect">
            <a:avLst/>
          </a:prstGeom>
          <a:solidFill>
            <a:srgbClr val="EFEFEF"/>
          </a:solidFill>
          <a:ln w="57150" cmpd="sng">
            <a:noFill/>
          </a:ln>
        </p:spPr>
        <p:txBody>
          <a:bodyPr lIns="91413" tIns="45694" rIns="91413" bIns="45694" anchor="ctr" anchorCtr="0">
            <a:noAutofit/>
          </a:bodyPr>
          <a:lstStyle/>
          <a:p>
            <a:pPr algn="ctr"/>
            <a:endParaRPr sz="1800">
              <a:solidFill>
                <a:srgbClr val="182730"/>
              </a:solidFill>
            </a:endParaRPr>
          </a:p>
        </p:txBody>
      </p:sp>
      <p:sp>
        <p:nvSpPr>
          <p:cNvPr id="237" name="Shape 237"/>
          <p:cNvSpPr txBox="1"/>
          <p:nvPr/>
        </p:nvSpPr>
        <p:spPr>
          <a:xfrm>
            <a:off x="6306442" y="3039833"/>
            <a:ext cx="2458670" cy="328386"/>
          </a:xfrm>
          <a:prstGeom prst="rect">
            <a:avLst/>
          </a:prstGeom>
          <a:noFill/>
          <a:ln>
            <a:noFill/>
          </a:ln>
        </p:spPr>
        <p:txBody>
          <a:bodyPr lIns="0" tIns="0" rIns="0" bIns="0" anchor="t" anchorCtr="0">
            <a:noAutofit/>
          </a:bodyPr>
          <a:lstStyle/>
          <a:p>
            <a:pPr algn="ctr">
              <a:buClr>
                <a:schemeClr val="accent1"/>
              </a:buClr>
              <a:buSzPct val="25000"/>
            </a:pPr>
            <a:r>
              <a:rPr lang="en-US" b="1" i="0" u="none" strike="noStrike" cap="none" dirty="0">
                <a:solidFill>
                  <a:srgbClr val="182730"/>
                </a:solidFill>
                <a:ea typeface="Arial"/>
                <a:cs typeface="Arial"/>
                <a:sym typeface="Arial"/>
              </a:rPr>
              <a:t>PIVOTAL CLOUD FOUNDRY</a:t>
            </a:r>
          </a:p>
        </p:txBody>
      </p:sp>
      <p:sp>
        <p:nvSpPr>
          <p:cNvPr id="238" name="Shape 238"/>
          <p:cNvSpPr txBox="1"/>
          <p:nvPr/>
        </p:nvSpPr>
        <p:spPr>
          <a:xfrm>
            <a:off x="6474163" y="3330662"/>
            <a:ext cx="2383123" cy="397641"/>
          </a:xfrm>
          <a:prstGeom prst="rect">
            <a:avLst/>
          </a:prstGeom>
          <a:noFill/>
          <a:ln>
            <a:noFill/>
          </a:ln>
        </p:spPr>
        <p:txBody>
          <a:bodyPr lIns="0" tIns="0" rIns="0" bIns="0" anchor="t" anchorCtr="0">
            <a:noAutofit/>
          </a:bodyPr>
          <a:lstStyle/>
          <a:p>
            <a:pPr algn="ctr">
              <a:buClr>
                <a:schemeClr val="accent1"/>
              </a:buClr>
              <a:buSzPct val="25000"/>
            </a:pPr>
            <a:r>
              <a:rPr lang="en-US" sz="1200" dirty="0">
                <a:solidFill>
                  <a:srgbClr val="02796F"/>
                </a:solidFill>
                <a:latin typeface="+mj-lt"/>
              </a:rPr>
              <a:t>Modern, open, highly automated cloud native platform</a:t>
            </a:r>
          </a:p>
        </p:txBody>
      </p:sp>
      <p:sp>
        <p:nvSpPr>
          <p:cNvPr id="242" name="Shape 242"/>
          <p:cNvSpPr/>
          <p:nvPr/>
        </p:nvSpPr>
        <p:spPr>
          <a:xfrm rot="8100000">
            <a:off x="3416192" y="2234216"/>
            <a:ext cx="2322952" cy="2322952"/>
          </a:xfrm>
          <a:prstGeom prst="arc">
            <a:avLst>
              <a:gd name="adj1" fmla="val 16200000"/>
              <a:gd name="adj2" fmla="val 0"/>
            </a:avLst>
          </a:prstGeom>
          <a:noFill/>
          <a:ln w="19050" cap="flat" cmpd="sng">
            <a:solidFill>
              <a:srgbClr val="1F84C4"/>
            </a:solidFill>
            <a:prstDash val="solid"/>
            <a:round/>
            <a:headEnd type="none" w="med" len="med"/>
            <a:tailEnd type="none" w="med" len="med"/>
          </a:ln>
        </p:spPr>
        <p:txBody>
          <a:bodyPr lIns="91413" tIns="45694" rIns="91413" bIns="45694" anchor="ctr" anchorCtr="0">
            <a:noAutofit/>
          </a:bodyPr>
          <a:lstStyle/>
          <a:p>
            <a:pPr algn="ctr"/>
            <a:endParaRPr sz="1800">
              <a:solidFill>
                <a:schemeClr val="dk1"/>
              </a:solidFill>
            </a:endParaRPr>
          </a:p>
        </p:txBody>
      </p:sp>
      <p:sp>
        <p:nvSpPr>
          <p:cNvPr id="245" name="Shape 245"/>
          <p:cNvSpPr/>
          <p:nvPr/>
        </p:nvSpPr>
        <p:spPr>
          <a:xfrm rot="5234845">
            <a:off x="2986986" y="1341620"/>
            <a:ext cx="172886" cy="149040"/>
          </a:xfrm>
          <a:prstGeom prst="triangle">
            <a:avLst>
              <a:gd name="adj" fmla="val 50000"/>
            </a:avLst>
          </a:prstGeom>
          <a:solidFill>
            <a:srgbClr val="1F84C4"/>
          </a:solidFill>
          <a:ln>
            <a:noFill/>
          </a:ln>
        </p:spPr>
        <p:txBody>
          <a:bodyPr lIns="91413" tIns="45694" rIns="91413" bIns="45694" anchor="ctr" anchorCtr="0">
            <a:noAutofit/>
          </a:bodyPr>
          <a:lstStyle/>
          <a:p>
            <a:pPr algn="ctr"/>
            <a:endParaRPr sz="1800">
              <a:solidFill>
                <a:schemeClr val="lt1"/>
              </a:solidFill>
            </a:endParaRPr>
          </a:p>
        </p:txBody>
      </p:sp>
      <p:sp>
        <p:nvSpPr>
          <p:cNvPr id="247" name="Shape 247"/>
          <p:cNvSpPr/>
          <p:nvPr/>
        </p:nvSpPr>
        <p:spPr>
          <a:xfrm>
            <a:off x="5319555" y="1406418"/>
            <a:ext cx="1548568" cy="1548568"/>
          </a:xfrm>
          <a:prstGeom prst="arc">
            <a:avLst>
              <a:gd name="adj1" fmla="val 16200000"/>
              <a:gd name="adj2" fmla="val 0"/>
            </a:avLst>
          </a:prstGeom>
          <a:noFill/>
          <a:ln w="19050" cap="flat" cmpd="sng">
            <a:solidFill>
              <a:srgbClr val="1F84C4"/>
            </a:solidFill>
            <a:prstDash val="solid"/>
            <a:round/>
            <a:headEnd type="none" w="med" len="med"/>
            <a:tailEnd type="none" w="med" len="med"/>
          </a:ln>
        </p:spPr>
        <p:txBody>
          <a:bodyPr lIns="91413" tIns="45694" rIns="91413" bIns="45694" anchor="ctr" anchorCtr="0">
            <a:noAutofit/>
          </a:bodyPr>
          <a:lstStyle/>
          <a:p>
            <a:pPr algn="ctr"/>
            <a:endParaRPr sz="1800">
              <a:solidFill>
                <a:schemeClr val="dk1"/>
              </a:solidFill>
            </a:endParaRPr>
          </a:p>
        </p:txBody>
      </p:sp>
      <p:sp>
        <p:nvSpPr>
          <p:cNvPr id="248" name="Shape 248"/>
          <p:cNvSpPr/>
          <p:nvPr/>
        </p:nvSpPr>
        <p:spPr>
          <a:xfrm rot="10800000">
            <a:off x="6777414" y="2142025"/>
            <a:ext cx="172885" cy="149039"/>
          </a:xfrm>
          <a:prstGeom prst="triangle">
            <a:avLst>
              <a:gd name="adj" fmla="val 50000"/>
            </a:avLst>
          </a:prstGeom>
          <a:solidFill>
            <a:srgbClr val="1F84C4"/>
          </a:solidFill>
          <a:ln>
            <a:noFill/>
          </a:ln>
        </p:spPr>
        <p:txBody>
          <a:bodyPr lIns="91413" tIns="45694" rIns="91413" bIns="45694" anchor="ctr" anchorCtr="0">
            <a:noAutofit/>
          </a:bodyPr>
          <a:lstStyle/>
          <a:p>
            <a:pPr algn="ctr"/>
            <a:endParaRPr sz="1800">
              <a:solidFill>
                <a:schemeClr val="lt1"/>
              </a:solidFill>
            </a:endParaRPr>
          </a:p>
        </p:txBody>
      </p:sp>
      <p:sp>
        <p:nvSpPr>
          <p:cNvPr id="249" name="Shape 249"/>
          <p:cNvSpPr/>
          <p:nvPr/>
        </p:nvSpPr>
        <p:spPr>
          <a:xfrm rot="-3023576">
            <a:off x="3667321" y="4140980"/>
            <a:ext cx="172886" cy="149040"/>
          </a:xfrm>
          <a:prstGeom prst="triangle">
            <a:avLst>
              <a:gd name="adj" fmla="val 50000"/>
            </a:avLst>
          </a:prstGeom>
          <a:solidFill>
            <a:srgbClr val="1F84C4"/>
          </a:solidFill>
          <a:ln>
            <a:noFill/>
          </a:ln>
        </p:spPr>
        <p:txBody>
          <a:bodyPr lIns="91413" tIns="45694" rIns="91413" bIns="45694" anchor="ctr" anchorCtr="0">
            <a:noAutofit/>
          </a:bodyPr>
          <a:lstStyle/>
          <a:p>
            <a:pPr algn="ctr"/>
            <a:endParaRPr sz="1800">
              <a:solidFill>
                <a:schemeClr val="lt1"/>
              </a:solidFill>
            </a:endParaRPr>
          </a:p>
        </p:txBody>
      </p:sp>
      <p:pic>
        <p:nvPicPr>
          <p:cNvPr id="38" name="Shape 30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356598" y="2404042"/>
            <a:ext cx="584100" cy="584100"/>
          </a:xfrm>
          <a:prstGeom prst="rect">
            <a:avLst/>
          </a:prstGeom>
          <a:noFill/>
          <a:ln>
            <a:noFill/>
          </a:ln>
        </p:spPr>
      </p:pic>
      <p:grpSp>
        <p:nvGrpSpPr>
          <p:cNvPr id="59" name="Group 5835"/>
          <p:cNvGrpSpPr/>
          <p:nvPr/>
        </p:nvGrpSpPr>
        <p:grpSpPr>
          <a:xfrm>
            <a:off x="6176179" y="20482"/>
            <a:ext cx="926976" cy="892142"/>
            <a:chOff x="0" y="0"/>
            <a:chExt cx="2436930" cy="2345356"/>
          </a:xfrm>
        </p:grpSpPr>
        <p:pic>
          <p:nvPicPr>
            <p:cNvPr id="60" name="pasted-image.pdf"/>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60928" y="476446"/>
              <a:ext cx="476003" cy="476003"/>
            </a:xfrm>
            <a:prstGeom prst="rect">
              <a:avLst/>
            </a:prstGeom>
            <a:ln w="12700" cap="flat">
              <a:noFill/>
              <a:miter lim="400000"/>
            </a:ln>
            <a:effectLst/>
          </p:spPr>
        </p:pic>
        <p:pic>
          <p:nvPicPr>
            <p:cNvPr id="61" name="pasted-image.pd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62132" y="1869354"/>
              <a:ext cx="476003" cy="476003"/>
            </a:xfrm>
            <a:prstGeom prst="rect">
              <a:avLst/>
            </a:prstGeom>
            <a:ln w="12700" cap="flat">
              <a:noFill/>
              <a:miter lim="400000"/>
            </a:ln>
            <a:effectLst/>
          </p:spPr>
        </p:pic>
        <p:pic>
          <p:nvPicPr>
            <p:cNvPr id="62" name="pasted-image.pdf"/>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1270559"/>
              <a:ext cx="476002" cy="476002"/>
            </a:xfrm>
            <a:prstGeom prst="rect">
              <a:avLst/>
            </a:prstGeom>
            <a:ln w="12700" cap="flat">
              <a:noFill/>
              <a:miter lim="400000"/>
            </a:ln>
            <a:effectLst/>
          </p:spPr>
        </p:pic>
        <p:pic>
          <p:nvPicPr>
            <p:cNvPr id="63" name="pasted-image.pdf"/>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284" y="0"/>
              <a:ext cx="380803" cy="370224"/>
            </a:xfrm>
            <a:prstGeom prst="rect">
              <a:avLst/>
            </a:prstGeom>
            <a:ln w="12700" cap="flat">
              <a:noFill/>
              <a:miter lim="400000"/>
            </a:ln>
            <a:effectLst/>
          </p:spPr>
        </p:pic>
        <p:pic>
          <p:nvPicPr>
            <p:cNvPr id="64" name="pasted-image.tiff"/>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6983" y="351013"/>
              <a:ext cx="1574801" cy="1562101"/>
            </a:xfrm>
            <a:prstGeom prst="rect">
              <a:avLst/>
            </a:prstGeom>
            <a:ln w="12700" cap="flat">
              <a:noFill/>
              <a:miter lim="400000"/>
            </a:ln>
            <a:effectLst/>
          </p:spPr>
        </p:pic>
      </p:grpSp>
      <p:pic>
        <p:nvPicPr>
          <p:cNvPr id="66" name="pasted-image.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7179726" y="116020"/>
            <a:ext cx="702194" cy="699413"/>
          </a:xfrm>
          <a:custGeom>
            <a:avLst/>
            <a:gdLst/>
            <a:ahLst/>
            <a:cxnLst>
              <a:cxn ang="0">
                <a:pos x="wd2" y="hd2"/>
              </a:cxn>
              <a:cxn ang="5400000">
                <a:pos x="wd2" y="hd2"/>
              </a:cxn>
              <a:cxn ang="10800000">
                <a:pos x="wd2" y="hd2"/>
              </a:cxn>
              <a:cxn ang="16200000">
                <a:pos x="wd2" y="hd2"/>
              </a:cxn>
            </a:cxnLst>
            <a:rect l="0" t="0" r="r" b="b"/>
            <a:pathLst>
              <a:path w="21508" h="21546" extrusionOk="0">
                <a:moveTo>
                  <a:pt x="10268" y="8"/>
                </a:moveTo>
                <a:cubicBezTo>
                  <a:pt x="4468" y="217"/>
                  <a:pt x="0" y="4790"/>
                  <a:pt x="0" y="10777"/>
                </a:cubicBezTo>
                <a:cubicBezTo>
                  <a:pt x="0" y="14140"/>
                  <a:pt x="1706" y="17875"/>
                  <a:pt x="3605" y="18673"/>
                </a:cubicBezTo>
                <a:cubicBezTo>
                  <a:pt x="4128" y="18893"/>
                  <a:pt x="4488" y="19182"/>
                  <a:pt x="4405" y="19317"/>
                </a:cubicBezTo>
                <a:cubicBezTo>
                  <a:pt x="4187" y="19672"/>
                  <a:pt x="5567" y="20506"/>
                  <a:pt x="7365" y="21104"/>
                </a:cubicBezTo>
                <a:cubicBezTo>
                  <a:pt x="8489" y="21478"/>
                  <a:pt x="9557" y="21594"/>
                  <a:pt x="11199" y="21529"/>
                </a:cubicBezTo>
                <a:cubicBezTo>
                  <a:pt x="17041" y="21300"/>
                  <a:pt x="21192" y="17072"/>
                  <a:pt x="21478" y="11053"/>
                </a:cubicBezTo>
                <a:cubicBezTo>
                  <a:pt x="21600" y="8497"/>
                  <a:pt x="21368" y="6947"/>
                  <a:pt x="20341" y="3427"/>
                </a:cubicBezTo>
                <a:cubicBezTo>
                  <a:pt x="19744" y="1378"/>
                  <a:pt x="19724" y="1353"/>
                  <a:pt x="19347" y="2077"/>
                </a:cubicBezTo>
                <a:cubicBezTo>
                  <a:pt x="18884" y="2967"/>
                  <a:pt x="18443" y="3005"/>
                  <a:pt x="17473" y="2238"/>
                </a:cubicBezTo>
                <a:cubicBezTo>
                  <a:pt x="15978" y="1055"/>
                  <a:pt x="13548" y="161"/>
                  <a:pt x="11445" y="25"/>
                </a:cubicBezTo>
                <a:cubicBezTo>
                  <a:pt x="11047" y="0"/>
                  <a:pt x="10655" y="-6"/>
                  <a:pt x="10268" y="8"/>
                </a:cubicBezTo>
                <a:close/>
              </a:path>
            </a:pathLst>
          </a:custGeom>
          <a:ln w="12700">
            <a:miter lim="400000"/>
          </a:ln>
        </p:spPr>
      </p:pic>
      <p:pic>
        <p:nvPicPr>
          <p:cNvPr id="68" name="logo_logoMark_large_white.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955808" y="32564"/>
            <a:ext cx="901478" cy="901479"/>
          </a:xfrm>
          <a:prstGeom prst="rect">
            <a:avLst/>
          </a:prstGeom>
          <a:ln w="12700">
            <a:miter lim="400000"/>
          </a:ln>
        </p:spPr>
      </p:pic>
    </p:spTree>
    <p:extLst>
      <p:ext uri="{BB962C8B-B14F-4D97-AF65-F5344CB8AC3E}">
        <p14:creationId xmlns:p14="http://schemas.microsoft.com/office/powerpoint/2010/main" val="86612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15</a:t>
            </a:fld>
            <a:endParaRPr lang="en-US"/>
          </a:p>
        </p:txBody>
      </p:sp>
      <p:pic>
        <p:nvPicPr>
          <p:cNvPr id="3" name="Shape 65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4000" cy="5149419"/>
          </a:xfrm>
          <a:prstGeom prst="rect">
            <a:avLst/>
          </a:prstGeom>
          <a:noFill/>
          <a:ln>
            <a:noFill/>
          </a:ln>
        </p:spPr>
      </p:pic>
      <p:pic>
        <p:nvPicPr>
          <p:cNvPr id="5" name="Shape 4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42185" y="4843720"/>
            <a:ext cx="755621" cy="185669"/>
          </a:xfrm>
          <a:prstGeom prst="rect">
            <a:avLst/>
          </a:prstGeom>
          <a:noFill/>
          <a:ln>
            <a:noFill/>
          </a:ln>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32578" y="1547681"/>
            <a:ext cx="3017716" cy="2191560"/>
          </a:xfrm>
          <a:prstGeom prst="rect">
            <a:avLst/>
          </a:prstGeom>
        </p:spPr>
      </p:pic>
    </p:spTree>
    <p:extLst>
      <p:ext uri="{BB962C8B-B14F-4D97-AF65-F5344CB8AC3E}">
        <p14:creationId xmlns:p14="http://schemas.microsoft.com/office/powerpoint/2010/main" val="350098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463008" y="0"/>
            <a:ext cx="4680992" cy="5143500"/>
          </a:xfrm>
          <a:prstGeom prst="rect">
            <a:avLst/>
          </a:prstGeom>
          <a:gradFill>
            <a:gsLst>
              <a:gs pos="0">
                <a:schemeClr val="bg1">
                  <a:lumMod val="85000"/>
                </a:schemeClr>
              </a:gs>
              <a:gs pos="100000">
                <a:schemeClr val="bg1"/>
              </a:gs>
            </a:gsLst>
            <a:lin ang="438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51" name="Shape 51"/>
          <p:cNvSpPr/>
          <p:nvPr/>
        </p:nvSpPr>
        <p:spPr>
          <a:xfrm>
            <a:off x="4632340" y="385162"/>
            <a:ext cx="4511660" cy="4493505"/>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lvl="0">
              <a:defRPr sz="1800">
                <a:solidFill>
                  <a:srgbClr val="000000"/>
                </a:solidFill>
              </a:defRPr>
            </a:pPr>
            <a:r>
              <a:rPr sz="1400" dirty="0">
                <a:solidFill>
                  <a:srgbClr val="F27C3A"/>
                </a:solidFill>
                <a:latin typeface="Arial Bold"/>
                <a:ea typeface="Arial Bold"/>
                <a:cs typeface="Arial Bold"/>
                <a:sym typeface="Arial Bold"/>
              </a:rPr>
              <a:t>Challenge:</a:t>
            </a:r>
            <a:endParaRPr sz="1400" dirty="0"/>
          </a:p>
          <a:p>
            <a:pPr marL="285750" lvl="0" indent="-285750">
              <a:buClr>
                <a:srgbClr val="008881"/>
              </a:buClr>
              <a:buSzPct val="100000"/>
              <a:buFont typeface="Arial"/>
              <a:buChar char="•"/>
              <a:defRPr sz="1800">
                <a:solidFill>
                  <a:srgbClr val="000000"/>
                </a:solidFill>
              </a:defRPr>
            </a:pPr>
            <a:r>
              <a:rPr sz="1400" dirty="0">
                <a:solidFill>
                  <a:srgbClr val="4D4D4D"/>
                </a:solidFill>
              </a:rPr>
              <a:t>Need to combine technology and software to drive zero downtime for customers across multiple business units to drive profitability</a:t>
            </a:r>
            <a:endParaRPr sz="1400" dirty="0"/>
          </a:p>
          <a:p>
            <a:pPr marL="285750" lvl="0" indent="-285750">
              <a:buClr>
                <a:srgbClr val="008881"/>
              </a:buClr>
              <a:buSzPct val="100000"/>
              <a:buFont typeface="Arial"/>
              <a:buChar char="•"/>
              <a:defRPr sz="1800">
                <a:solidFill>
                  <a:srgbClr val="000000"/>
                </a:solidFill>
              </a:defRPr>
            </a:pPr>
            <a:r>
              <a:rPr sz="1400" dirty="0" smtClean="0">
                <a:solidFill>
                  <a:srgbClr val="4D4D4D"/>
                </a:solidFill>
              </a:rPr>
              <a:t>Advance </a:t>
            </a:r>
            <a:r>
              <a:rPr sz="1400" dirty="0">
                <a:solidFill>
                  <a:srgbClr val="4D4D4D"/>
                </a:solidFill>
              </a:rPr>
              <a:t>DevOps and agile culture, to meet business unit and market demand while avoiding a splintered process for developing and deploying apps</a:t>
            </a:r>
            <a:endParaRPr sz="1400" dirty="0"/>
          </a:p>
          <a:p>
            <a:pPr marL="285750" lvl="0" indent="-285750">
              <a:buClr>
                <a:srgbClr val="008881"/>
              </a:buClr>
              <a:buSzPct val="100000"/>
              <a:buFont typeface="Arial"/>
              <a:buChar char="•"/>
              <a:defRPr sz="1800">
                <a:solidFill>
                  <a:srgbClr val="000000"/>
                </a:solidFill>
              </a:defRPr>
            </a:pPr>
            <a:r>
              <a:rPr sz="1400" b="1" dirty="0">
                <a:solidFill>
                  <a:srgbClr val="4D4D4D"/>
                </a:solidFill>
              </a:rPr>
              <a:t>Desire to create microservices architecture to be leveraged across multiple BUs in different industries</a:t>
            </a:r>
            <a:endParaRPr sz="1400" b="1" dirty="0"/>
          </a:p>
          <a:p>
            <a:pPr marL="285750" lvl="0" indent="-285750">
              <a:buClr>
                <a:srgbClr val="008881"/>
              </a:buClr>
              <a:buSzPct val="100000"/>
              <a:buFont typeface="Arial"/>
              <a:buChar char="•"/>
              <a:defRPr sz="1800">
                <a:solidFill>
                  <a:srgbClr val="000000"/>
                </a:solidFill>
              </a:defRPr>
            </a:pPr>
            <a:endParaRPr sz="1400" dirty="0">
              <a:latin typeface="Arial Bold"/>
              <a:ea typeface="Arial Bold"/>
              <a:cs typeface="Arial Bold"/>
              <a:sym typeface="Arial Bold"/>
            </a:endParaRPr>
          </a:p>
          <a:p>
            <a:pPr lvl="0">
              <a:defRPr sz="1800">
                <a:solidFill>
                  <a:srgbClr val="000000"/>
                </a:solidFill>
              </a:defRPr>
            </a:pPr>
            <a:r>
              <a:rPr sz="1400" dirty="0">
                <a:solidFill>
                  <a:srgbClr val="F27C3A"/>
                </a:solidFill>
                <a:latin typeface="Arial Bold"/>
                <a:ea typeface="Arial Bold"/>
                <a:cs typeface="Arial Bold"/>
                <a:sym typeface="Arial Bold"/>
              </a:rPr>
              <a:t>Solution:</a:t>
            </a:r>
            <a:endParaRPr sz="1400" dirty="0"/>
          </a:p>
          <a:p>
            <a:pPr marL="285750" lvl="0" indent="-285750">
              <a:buClr>
                <a:srgbClr val="008881"/>
              </a:buClr>
              <a:buSzPct val="100000"/>
              <a:buFont typeface="Arial"/>
              <a:buChar char="•"/>
              <a:defRPr sz="1800">
                <a:solidFill>
                  <a:srgbClr val="000000"/>
                </a:solidFill>
              </a:defRPr>
            </a:pPr>
            <a:r>
              <a:rPr sz="1400" dirty="0">
                <a:solidFill>
                  <a:schemeClr val="bg2"/>
                </a:solidFill>
              </a:rPr>
              <a:t>Leverage Pivotal Cloud Foundry microservices architecture out of box instead of incurring technical debt of a custom built </a:t>
            </a:r>
            <a:r>
              <a:rPr sz="1400" dirty="0" smtClean="0">
                <a:solidFill>
                  <a:schemeClr val="bg2"/>
                </a:solidFill>
              </a:rPr>
              <a:t>platform</a:t>
            </a:r>
            <a:endParaRPr sz="1400" dirty="0">
              <a:solidFill>
                <a:schemeClr val="bg2"/>
              </a:solidFill>
            </a:endParaRPr>
          </a:p>
          <a:p>
            <a:pPr marL="285750" lvl="0" indent="-285750">
              <a:buClr>
                <a:srgbClr val="008881"/>
              </a:buClr>
              <a:buSzPct val="100000"/>
              <a:buFont typeface="Arial"/>
              <a:buChar char="•"/>
              <a:defRPr sz="1800">
                <a:solidFill>
                  <a:srgbClr val="000000"/>
                </a:solidFill>
              </a:defRPr>
            </a:pPr>
            <a:r>
              <a:rPr sz="1400" dirty="0" smtClean="0">
                <a:solidFill>
                  <a:schemeClr val="bg2"/>
                </a:solidFill>
              </a:rPr>
              <a:t>Allows</a:t>
            </a:r>
            <a:r>
              <a:rPr lang="en-US" sz="1400" dirty="0" smtClean="0">
                <a:solidFill>
                  <a:schemeClr val="bg2"/>
                </a:solidFill>
              </a:rPr>
              <a:t> customer</a:t>
            </a:r>
            <a:r>
              <a:rPr sz="1400" dirty="0" smtClean="0">
                <a:solidFill>
                  <a:schemeClr val="bg2"/>
                </a:solidFill>
              </a:rPr>
              <a:t> </a:t>
            </a:r>
            <a:r>
              <a:rPr sz="1400" dirty="0">
                <a:solidFill>
                  <a:schemeClr val="bg2"/>
                </a:solidFill>
              </a:rPr>
              <a:t>to focus on developing business capabilities of each industry specific app &amp; differentiating microservices, realizing efficiencies and more rapid development overall</a:t>
            </a:r>
          </a:p>
        </p:txBody>
      </p:sp>
      <p:pic>
        <p:nvPicPr>
          <p:cNvPr id="10" name="Shape 454"/>
          <p:cNvPicPr preferRelativeResize="0">
            <a:picLocks/>
          </p:cNvPicPr>
          <p:nvPr/>
        </p:nvPicPr>
        <p:blipFill rotWithShape="1">
          <a:blip r:embed="rId3" cstate="email">
            <a:alphaModFix amt="90000"/>
            <a:extLst>
              <a:ext uri="{28A0092B-C50C-407E-A947-70E740481C1C}">
                <a14:useLocalDpi xmlns:a14="http://schemas.microsoft.com/office/drawing/2010/main"/>
              </a:ext>
            </a:extLst>
          </a:blip>
          <a:srcRect/>
          <a:stretch/>
        </p:blipFill>
        <p:spPr>
          <a:xfrm>
            <a:off x="0" y="0"/>
            <a:ext cx="4576572" cy="5143500"/>
          </a:xfrm>
          <a:prstGeom prst="rect">
            <a:avLst/>
          </a:prstGeom>
          <a:noFill/>
          <a:ln>
            <a:noFill/>
          </a:ln>
        </p:spPr>
      </p:pic>
      <p:sp>
        <p:nvSpPr>
          <p:cNvPr id="12" name="Shape 455"/>
          <p:cNvSpPr txBox="1">
            <a:spLocks/>
          </p:cNvSpPr>
          <p:nvPr/>
        </p:nvSpPr>
        <p:spPr>
          <a:xfrm>
            <a:off x="170504" y="236751"/>
            <a:ext cx="5303520" cy="237744"/>
          </a:xfrm>
          <a:prstGeom prst="rect">
            <a:avLst/>
          </a:prstGeom>
          <a:noFill/>
          <a:ln>
            <a:noFill/>
          </a:ln>
        </p:spPr>
        <p:txBody>
          <a:bodyPr lIns="0" tIns="45700" rIns="91425" bIns="4570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rgbClr val="199F80"/>
              </a:buClr>
              <a:buSzPct val="25000"/>
              <a:buFont typeface="Arial"/>
              <a:buNone/>
            </a:pPr>
            <a:r>
              <a:rPr lang="en" sz="1000" b="1" dirty="0" smtClean="0">
                <a:solidFill>
                  <a:srgbClr val="008774"/>
                </a:solidFill>
                <a:latin typeface="Arial"/>
                <a:ea typeface="Arial"/>
                <a:cs typeface="Arial"/>
                <a:sym typeface="Arial"/>
              </a:rPr>
              <a:t>CASE STUDY: GENERAL ELECTRIC</a:t>
            </a:r>
            <a:endParaRPr lang="en" sz="1000" b="1" dirty="0">
              <a:solidFill>
                <a:srgbClr val="008774"/>
              </a:solidFill>
              <a:latin typeface="Arial"/>
              <a:ea typeface="Arial"/>
              <a:cs typeface="Arial"/>
              <a:sym typeface="Arial"/>
            </a:endParaRPr>
          </a:p>
        </p:txBody>
      </p:sp>
      <p:sp>
        <p:nvSpPr>
          <p:cNvPr id="13" name="Shape 456"/>
          <p:cNvSpPr txBox="1">
            <a:spLocks/>
          </p:cNvSpPr>
          <p:nvPr/>
        </p:nvSpPr>
        <p:spPr>
          <a:xfrm>
            <a:off x="170504" y="437347"/>
            <a:ext cx="1955799" cy="814388"/>
          </a:xfrm>
          <a:prstGeom prst="rect">
            <a:avLst/>
          </a:prstGeom>
          <a:noFill/>
          <a:ln>
            <a:noFill/>
          </a:ln>
        </p:spPr>
        <p:txBody>
          <a:bodyPr lIns="0" tIns="45700" rIns="91425" bIns="4570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chemeClr val="lt1"/>
              </a:buClr>
              <a:buSzPct val="25000"/>
              <a:buFont typeface="Arial"/>
              <a:buNone/>
            </a:pPr>
            <a:r>
              <a:rPr lang="en" sz="1600" dirty="0" smtClean="0">
                <a:latin typeface="Arial"/>
                <a:ea typeface="Arial"/>
                <a:cs typeface="Arial"/>
                <a:sym typeface="Arial"/>
              </a:rPr>
              <a:t>The engine behind GE Predix</a:t>
            </a:r>
            <a:r>
              <a:rPr lang="en-US" sz="1600" dirty="0" smtClean="0">
                <a:latin typeface="Arial"/>
                <a:ea typeface="Arial"/>
                <a:cs typeface="Arial"/>
                <a:sym typeface="Arial"/>
              </a:rPr>
              <a:t>.</a:t>
            </a:r>
            <a:r>
              <a:rPr lang="en-US" sz="1600" dirty="0" err="1" smtClean="0">
                <a:latin typeface="Arial"/>
                <a:ea typeface="Arial"/>
                <a:cs typeface="Arial"/>
                <a:sym typeface="Arial"/>
              </a:rPr>
              <a:t>io</a:t>
            </a:r>
            <a:endParaRPr lang="en" sz="1600" dirty="0">
              <a:latin typeface="Arial"/>
              <a:ea typeface="Arial"/>
              <a:cs typeface="Arial"/>
              <a:sym typeface="Arial"/>
            </a:endParaRPr>
          </a:p>
        </p:txBody>
      </p:sp>
    </p:spTree>
    <p:extLst>
      <p:ext uri="{BB962C8B-B14F-4D97-AF65-F5344CB8AC3E}">
        <p14:creationId xmlns:p14="http://schemas.microsoft.com/office/powerpoint/2010/main" val="260653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Shape 759"/>
          <p:cNvPicPr preferRelativeResize="0">
            <a:picLocks noGrp="1"/>
          </p:cNvPicPr>
          <p:nvPr>
            <p:ph type="pic" idx="2"/>
          </p:nvPr>
        </p:nvPicPr>
        <p:blipFill rotWithShape="1">
          <a:blip r:embed="rId3" cstate="email">
            <a:alphaModFix amt="30000"/>
            <a:extLst>
              <a:ext uri="{28A0092B-C50C-407E-A947-70E740481C1C}">
                <a14:useLocalDpi xmlns:a14="http://schemas.microsoft.com/office/drawing/2010/main"/>
              </a:ext>
            </a:extLst>
          </a:blip>
          <a:srcRect/>
          <a:stretch/>
        </p:blipFill>
        <p:spPr>
          <a:xfrm>
            <a:off x="114300" y="112713"/>
            <a:ext cx="8915400" cy="4918074"/>
          </a:xfrm>
          <a:prstGeom prst="rect">
            <a:avLst/>
          </a:prstGeom>
          <a:noFill/>
          <a:ln>
            <a:noFill/>
          </a:ln>
        </p:spPr>
      </p:pic>
      <p:pic>
        <p:nvPicPr>
          <p:cNvPr id="760" name="Shape 76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098903" y="4658051"/>
            <a:ext cx="755621" cy="185669"/>
          </a:xfrm>
          <a:prstGeom prst="rect">
            <a:avLst/>
          </a:prstGeom>
          <a:noFill/>
          <a:ln>
            <a:noFill/>
          </a:ln>
        </p:spPr>
      </p:pic>
      <p:sp>
        <p:nvSpPr>
          <p:cNvPr id="761" name="Shape 761"/>
          <p:cNvSpPr txBox="1"/>
          <p:nvPr/>
        </p:nvSpPr>
        <p:spPr>
          <a:xfrm>
            <a:off x="521208" y="4654296"/>
            <a:ext cx="1357744" cy="246220"/>
          </a:xfrm>
          <a:prstGeom prst="rect">
            <a:avLst/>
          </a:prstGeom>
          <a:noFill/>
          <a:ln>
            <a:noFill/>
          </a:ln>
        </p:spPr>
        <p:txBody>
          <a:bodyPr lIns="0" tIns="45700" rIns="0" bIns="45700" anchor="t" anchorCtr="0">
            <a:noAutofit/>
          </a:bodyPr>
          <a:lstStyle/>
          <a:p>
            <a:pPr marL="0" marR="0" lvl="0" indent="0" algn="l" rtl="0">
              <a:spcBef>
                <a:spcPts val="0"/>
              </a:spcBef>
              <a:buSzPct val="25000"/>
              <a:buNone/>
            </a:pPr>
            <a:r>
              <a:rPr lang="en-US" sz="1000" b="1">
                <a:solidFill>
                  <a:schemeClr val="lt1"/>
                </a:solidFill>
                <a:latin typeface="Arial"/>
                <a:ea typeface="Arial"/>
                <a:cs typeface="Arial"/>
                <a:sym typeface="Arial"/>
              </a:rPr>
              <a:t>Pivotal — Confidential</a:t>
            </a:r>
          </a:p>
        </p:txBody>
      </p:sp>
      <p:sp>
        <p:nvSpPr>
          <p:cNvPr id="762" name="Shape 762"/>
          <p:cNvSpPr txBox="1"/>
          <p:nvPr/>
        </p:nvSpPr>
        <p:spPr>
          <a:xfrm>
            <a:off x="519545" y="894366"/>
            <a:ext cx="8010995" cy="3277819"/>
          </a:xfrm>
          <a:prstGeom prst="rect">
            <a:avLst/>
          </a:prstGeom>
          <a:noFill/>
          <a:ln>
            <a:noFill/>
          </a:ln>
        </p:spPr>
        <p:txBody>
          <a:bodyPr lIns="0" tIns="45700" rIns="91425" bIns="45700" anchor="t" anchorCtr="0">
            <a:noAutofit/>
          </a:bodyPr>
          <a:lstStyle/>
          <a:p>
            <a:pPr marL="0" marR="0" lvl="0" indent="0" algn="l" rtl="0">
              <a:spcBef>
                <a:spcPts val="600"/>
              </a:spcBef>
              <a:spcAft>
                <a:spcPts val="0"/>
              </a:spcAft>
              <a:buSzPct val="25000"/>
              <a:buNone/>
            </a:pPr>
            <a:r>
              <a:rPr lang="en-US" sz="3600" dirty="0" smtClean="0">
                <a:solidFill>
                  <a:schemeClr val="lt1"/>
                </a:solidFill>
                <a:latin typeface="Arial"/>
                <a:ea typeface="Arial"/>
                <a:cs typeface="Arial"/>
                <a:sym typeface="Arial"/>
              </a:rPr>
              <a:t>“</a:t>
            </a:r>
            <a:r>
              <a:rPr lang="en-US" sz="3600" dirty="0">
                <a:solidFill>
                  <a:schemeClr val="lt1"/>
                </a:solidFill>
                <a:latin typeface="Arial"/>
                <a:ea typeface="Arial"/>
                <a:cs typeface="Arial"/>
                <a:sym typeface="Arial"/>
              </a:rPr>
              <a:t>If you went to bed last night as an industrial company, you’re going to wake up a software and analytics company.”</a:t>
            </a:r>
          </a:p>
          <a:p>
            <a:pPr marL="0" marR="0" lvl="0" indent="0" algn="l" rtl="0">
              <a:spcBef>
                <a:spcPts val="2400"/>
              </a:spcBef>
              <a:buSzPct val="25000"/>
              <a:buNone/>
            </a:pPr>
            <a:r>
              <a:rPr lang="en-US" sz="1100" b="1" dirty="0">
                <a:solidFill>
                  <a:srgbClr val="1AB391"/>
                </a:solidFill>
                <a:latin typeface="Arial"/>
                <a:ea typeface="Arial"/>
                <a:cs typeface="Arial"/>
                <a:sym typeface="Arial"/>
              </a:rPr>
              <a:t>Jeff </a:t>
            </a:r>
            <a:r>
              <a:rPr lang="en-US" sz="1100" b="1" dirty="0" err="1">
                <a:solidFill>
                  <a:srgbClr val="1AB391"/>
                </a:solidFill>
                <a:latin typeface="Arial"/>
                <a:ea typeface="Arial"/>
                <a:cs typeface="Arial"/>
                <a:sym typeface="Arial"/>
              </a:rPr>
              <a:t>Immelt</a:t>
            </a:r>
            <a:endParaRPr lang="en-US" sz="1100" b="1" dirty="0">
              <a:solidFill>
                <a:srgbClr val="1AB391"/>
              </a:solidFill>
              <a:latin typeface="Arial"/>
              <a:ea typeface="Arial"/>
              <a:cs typeface="Arial"/>
              <a:sym typeface="Arial"/>
            </a:endParaRPr>
          </a:p>
          <a:p>
            <a:pPr marL="0" marR="0" lvl="0" indent="0" algn="l" rtl="0">
              <a:spcBef>
                <a:spcPts val="0"/>
              </a:spcBef>
              <a:spcAft>
                <a:spcPts val="0"/>
              </a:spcAft>
              <a:buSzPct val="25000"/>
              <a:buNone/>
            </a:pPr>
            <a:r>
              <a:rPr lang="en-US" sz="1100" dirty="0">
                <a:solidFill>
                  <a:schemeClr val="lt1"/>
                </a:solidFill>
                <a:latin typeface="Arial"/>
                <a:ea typeface="Arial"/>
                <a:cs typeface="Arial"/>
                <a:sym typeface="Arial"/>
              </a:rPr>
              <a:t>CEO, General Electric</a:t>
            </a:r>
          </a:p>
          <a:p>
            <a:pPr marL="0" marR="0" lvl="0" indent="0" algn="l" rtl="0">
              <a:spcBef>
                <a:spcPts val="600"/>
              </a:spcBef>
              <a:buNone/>
            </a:pPr>
            <a:endParaRPr sz="1500" dirty="0">
              <a:solidFill>
                <a:schemeClr val="lt1"/>
              </a:solidFill>
              <a:latin typeface="Arial"/>
              <a:ea typeface="Arial"/>
              <a:cs typeface="Arial"/>
              <a:sym typeface="Arial"/>
            </a:endParaRPr>
          </a:p>
          <a:p>
            <a:pPr marL="0" marR="0" lvl="0" indent="0" algn="l" rtl="0">
              <a:spcBef>
                <a:spcPts val="0"/>
              </a:spcBef>
              <a:buSzPct val="25000"/>
              <a:buNone/>
            </a:pPr>
            <a:r>
              <a:rPr lang="en-US" sz="1000" dirty="0">
                <a:solidFill>
                  <a:schemeClr val="lt1"/>
                </a:solidFill>
                <a:latin typeface="Arial"/>
                <a:ea typeface="Arial"/>
                <a:cs typeface="Arial"/>
                <a:sym typeface="Arial"/>
              </a:rPr>
              <a:t>Source: </a:t>
            </a:r>
            <a:r>
              <a:rPr lang="en-US" sz="1000" dirty="0">
                <a:solidFill>
                  <a:srgbClr val="FFFFFF"/>
                </a:solidFill>
                <a:latin typeface="Arial"/>
                <a:ea typeface="Arial"/>
                <a:cs typeface="Arial"/>
                <a:sym typeface="Arial"/>
              </a:rPr>
              <a:t>User Summit (2014)</a:t>
            </a:r>
          </a:p>
        </p:txBody>
      </p:sp>
    </p:spTree>
    <p:extLst>
      <p:ext uri="{BB962C8B-B14F-4D97-AF65-F5344CB8AC3E}">
        <p14:creationId xmlns:p14="http://schemas.microsoft.com/office/powerpoint/2010/main" val="21126259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p:nvPr/>
        </p:nvSpPr>
        <p:spPr>
          <a:xfrm>
            <a:off x="0" y="1032440"/>
            <a:ext cx="9144000" cy="3495718"/>
          </a:xfrm>
          <a:prstGeom prst="rect">
            <a:avLst/>
          </a:prstGeom>
          <a:gradFill>
            <a:gsLst>
              <a:gs pos="0">
                <a:srgbClr val="D8D8D8"/>
              </a:gs>
              <a:gs pos="100000">
                <a:schemeClr val="lt1"/>
              </a:gs>
            </a:gsLst>
            <a:lin ang="438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57" name="Shape 57"/>
          <p:cNvSpPr txBox="1">
            <a:spLocks noGrp="1"/>
          </p:cNvSpPr>
          <p:nvPr>
            <p:ph type="title"/>
          </p:nvPr>
        </p:nvSpPr>
        <p:spPr>
          <a:xfrm>
            <a:off x="1985299" y="188947"/>
            <a:ext cx="6916174" cy="598234"/>
          </a:xfrm>
          <a:prstGeom prst="rect">
            <a:avLst/>
          </a:prstGeom>
          <a:noFill/>
          <a:ln>
            <a:noFill/>
          </a:ln>
        </p:spPr>
        <p:txBody>
          <a:bodyPr lIns="0" tIns="0" rIns="0" bIns="0" anchor="t" anchorCtr="0">
            <a:noAutofit/>
          </a:bodyPr>
          <a:lstStyle/>
          <a:p>
            <a:pPr lvl="0">
              <a:buClr>
                <a:schemeClr val="dk2"/>
              </a:buClr>
              <a:buSzPct val="25000"/>
            </a:pPr>
            <a:r>
              <a:rPr lang="en-US" sz="1800" b="1" dirty="0">
                <a:solidFill>
                  <a:srgbClr val="008881"/>
                </a:solidFill>
              </a:rPr>
              <a:t>Air Force Research Laboratory Makes Leap to Transform Department of Defense Software Development and Deployment </a:t>
            </a:r>
            <a:endParaRPr lang="en-US" sz="1800" b="1" i="0" u="none" strike="noStrike" cap="none" baseline="0" dirty="0">
              <a:solidFill>
                <a:srgbClr val="008881"/>
              </a:solidFill>
              <a:sym typeface="Arial"/>
            </a:endParaRPr>
          </a:p>
        </p:txBody>
      </p:sp>
      <p:sp>
        <p:nvSpPr>
          <p:cNvPr id="58" name="Shape 58"/>
          <p:cNvSpPr txBox="1"/>
          <p:nvPr/>
        </p:nvSpPr>
        <p:spPr>
          <a:xfrm>
            <a:off x="334594" y="1648319"/>
            <a:ext cx="3947100" cy="771898"/>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baseline="0">
              <a:solidFill>
                <a:srgbClr val="000000"/>
              </a:solidFill>
              <a:latin typeface="Arial"/>
              <a:ea typeface="Arial"/>
              <a:cs typeface="Arial"/>
              <a:sym typeface="Arial"/>
            </a:endParaRPr>
          </a:p>
        </p:txBody>
      </p:sp>
      <p:sp>
        <p:nvSpPr>
          <p:cNvPr id="59" name="Shape 59"/>
          <p:cNvSpPr txBox="1"/>
          <p:nvPr/>
        </p:nvSpPr>
        <p:spPr>
          <a:xfrm>
            <a:off x="3556000" y="1023201"/>
            <a:ext cx="5404199" cy="34955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1400" b="1" i="0" u="none" strike="noStrike" cap="none" baseline="0" dirty="0">
                <a:solidFill>
                  <a:schemeClr val="accent3"/>
                </a:solidFill>
                <a:latin typeface="Arial"/>
                <a:ea typeface="Arial"/>
                <a:cs typeface="Arial"/>
                <a:sym typeface="Arial"/>
              </a:rPr>
              <a:t>Challenge:</a:t>
            </a: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baseline="0" dirty="0">
                <a:solidFill>
                  <a:srgbClr val="000000"/>
                </a:solidFill>
                <a:latin typeface="Arial"/>
                <a:ea typeface="Arial"/>
                <a:cs typeface="Arial"/>
                <a:sym typeface="Arial"/>
              </a:rPr>
              <a:t>Build cloud native platforms and provide them as a service to U.S. Department of Defense entities. </a:t>
            </a: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baseline="0" dirty="0">
                <a:solidFill>
                  <a:srgbClr val="000000"/>
                </a:solidFill>
                <a:latin typeface="Arial"/>
                <a:ea typeface="Arial"/>
                <a:cs typeface="Arial"/>
                <a:sym typeface="Arial"/>
              </a:rPr>
              <a:t>Lack of its own development arm.</a:t>
            </a: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baseline="0" dirty="0" smtClean="0">
                <a:latin typeface="Arial"/>
                <a:ea typeface="Arial"/>
                <a:cs typeface="Arial"/>
                <a:sym typeface="Arial"/>
              </a:rPr>
              <a:t>DOD IT services is </a:t>
            </a:r>
            <a:r>
              <a:rPr lang="en-US" sz="1400" b="0" i="0" u="none" strike="noStrike" cap="none" baseline="0" dirty="0" smtClean="0">
                <a:solidFill>
                  <a:srgbClr val="000000"/>
                </a:solidFill>
                <a:latin typeface="Arial"/>
                <a:ea typeface="Arial"/>
                <a:cs typeface="Arial"/>
                <a:sym typeface="Arial"/>
              </a:rPr>
              <a:t>unreliable and has expensive,</a:t>
            </a:r>
            <a:r>
              <a:rPr lang="en-US" sz="1400" b="0" i="0" u="none" strike="noStrike" cap="none" dirty="0" smtClean="0">
                <a:solidFill>
                  <a:srgbClr val="000000"/>
                </a:solidFill>
                <a:latin typeface="Arial"/>
                <a:ea typeface="Arial"/>
                <a:cs typeface="Arial"/>
                <a:sym typeface="Arial"/>
              </a:rPr>
              <a:t> </a:t>
            </a:r>
            <a:r>
              <a:rPr lang="en-US" sz="1400" b="0" i="0" u="none" strike="noStrike" cap="none" baseline="0" dirty="0" smtClean="0">
                <a:solidFill>
                  <a:srgbClr val="000000"/>
                </a:solidFill>
                <a:latin typeface="Arial"/>
                <a:ea typeface="Arial"/>
                <a:cs typeface="Arial"/>
                <a:sym typeface="Arial"/>
              </a:rPr>
              <a:t>very </a:t>
            </a:r>
            <a:r>
              <a:rPr lang="en-US" sz="1400" b="0" i="0" u="none" strike="noStrike" cap="none" baseline="0" dirty="0">
                <a:solidFill>
                  <a:srgbClr val="000000"/>
                </a:solidFill>
                <a:latin typeface="Arial"/>
                <a:ea typeface="Arial"/>
                <a:cs typeface="Arial"/>
                <a:sym typeface="Arial"/>
              </a:rPr>
              <a:t>long deployment cycles.</a:t>
            </a:r>
          </a:p>
          <a:p>
            <a:pPr marL="285750" marR="0" lvl="0" indent="-285750" algn="l" rtl="0">
              <a:lnSpc>
                <a:spcPct val="100000"/>
              </a:lnSpc>
              <a:spcBef>
                <a:spcPts val="0"/>
              </a:spcBef>
              <a:spcAft>
                <a:spcPts val="0"/>
              </a:spcAft>
              <a:buClr>
                <a:schemeClr val="dk2"/>
              </a:buClr>
              <a:buSzPct val="100000"/>
              <a:buFont typeface="Arial"/>
              <a:buChar char="•"/>
            </a:pPr>
            <a:r>
              <a:rPr lang="en-US" sz="1400" b="1" i="0" u="none" strike="noStrike" cap="none" baseline="0" dirty="0">
                <a:solidFill>
                  <a:srgbClr val="000000"/>
                </a:solidFill>
                <a:sym typeface="Arial"/>
              </a:rPr>
              <a:t>Desire to </a:t>
            </a:r>
            <a:r>
              <a:rPr lang="en-US" b="1" dirty="0"/>
              <a:t>drastically</a:t>
            </a:r>
            <a:r>
              <a:rPr lang="en-US" sz="1400" b="1" i="0" u="none" strike="noStrike" cap="none" baseline="0" dirty="0">
                <a:solidFill>
                  <a:srgbClr val="000000"/>
                </a:solidFill>
                <a:sym typeface="Arial"/>
              </a:rPr>
              <a:t> transform how the DOD runs software.</a:t>
            </a:r>
            <a:r>
              <a:rPr lang="en-US" sz="1400" b="0" i="0" u="none" strike="noStrike" cap="none" baseline="0"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chemeClr val="dk2"/>
              </a:buClr>
              <a:buFont typeface="Arial"/>
              <a:buNone/>
            </a:pPr>
            <a:endParaRPr sz="1400" b="0" i="0" u="none" strike="noStrike" cap="none" baseline="0" dirty="0">
              <a:solidFill>
                <a:srgbClr val="4D4D4D"/>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1400" b="1" i="0" u="none" strike="noStrike" cap="none" baseline="0" dirty="0">
                <a:solidFill>
                  <a:schemeClr val="accent3"/>
                </a:solidFill>
                <a:latin typeface="Arial"/>
                <a:ea typeface="Arial"/>
                <a:cs typeface="Arial"/>
                <a:sym typeface="Arial"/>
              </a:rPr>
              <a:t>Solution:</a:t>
            </a: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baseline="0" dirty="0">
                <a:solidFill>
                  <a:srgbClr val="000000"/>
                </a:solidFill>
                <a:latin typeface="Arial"/>
                <a:ea typeface="Arial"/>
                <a:cs typeface="Arial"/>
                <a:sym typeface="Arial"/>
              </a:rPr>
              <a:t>Introduce the concept of cloud native platform development and deployment to Department of Defense entities.</a:t>
            </a:r>
          </a:p>
          <a:p>
            <a:pPr marL="285750" lvl="0" indent="-285750">
              <a:buClr>
                <a:schemeClr val="dk2"/>
              </a:buClr>
              <a:buSzPct val="100000"/>
              <a:buFont typeface="Arial"/>
              <a:buChar char="•"/>
            </a:pPr>
            <a:r>
              <a:rPr lang="en-US" dirty="0"/>
              <a:t>Offer </a:t>
            </a:r>
            <a:r>
              <a:rPr lang="en-US" dirty="0" smtClean="0"/>
              <a:t>platform </a:t>
            </a:r>
            <a:r>
              <a:rPr lang="en-US" dirty="0"/>
              <a:t>to the broader </a:t>
            </a:r>
            <a:r>
              <a:rPr lang="en-US" dirty="0" smtClean="0"/>
              <a:t>DOD community </a:t>
            </a:r>
            <a:r>
              <a:rPr lang="en-US" dirty="0"/>
              <a:t>and use profit to drive research.</a:t>
            </a: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baseline="0" dirty="0" smtClean="0">
                <a:solidFill>
                  <a:srgbClr val="000000"/>
                </a:solidFill>
                <a:latin typeface="Arial"/>
                <a:ea typeface="Arial"/>
                <a:cs typeface="Arial"/>
                <a:sym typeface="Arial"/>
              </a:rPr>
              <a:t>Customers </a:t>
            </a:r>
            <a:r>
              <a:rPr lang="en-US" sz="1400" b="0" i="0" u="none" strike="noStrike" cap="none" baseline="0" dirty="0">
                <a:solidFill>
                  <a:srgbClr val="000000"/>
                </a:solidFill>
                <a:latin typeface="Arial"/>
                <a:ea typeface="Arial"/>
                <a:cs typeface="Arial"/>
                <a:sym typeface="Arial"/>
              </a:rPr>
              <a:t>will build </a:t>
            </a:r>
            <a:r>
              <a:rPr lang="en-US" sz="1400" b="0" i="0" u="none" strike="noStrike" cap="none" baseline="0" dirty="0" smtClean="0">
                <a:solidFill>
                  <a:srgbClr val="000000"/>
                </a:solidFill>
                <a:latin typeface="Arial"/>
                <a:ea typeface="Arial"/>
                <a:cs typeface="Arial"/>
                <a:sym typeface="Arial"/>
              </a:rPr>
              <a:t>apps </a:t>
            </a:r>
            <a:r>
              <a:rPr lang="en-US" sz="1400" b="0" i="0" u="none" strike="noStrike" cap="none" baseline="0" dirty="0">
                <a:solidFill>
                  <a:srgbClr val="000000"/>
                </a:solidFill>
                <a:latin typeface="Arial"/>
                <a:ea typeface="Arial"/>
                <a:cs typeface="Arial"/>
                <a:sym typeface="Arial"/>
              </a:rPr>
              <a:t>on top of </a:t>
            </a:r>
            <a:r>
              <a:rPr lang="en-US" sz="1400" b="0" i="0" u="none" strike="noStrike" cap="none" baseline="0" dirty="0" smtClean="0">
                <a:solidFill>
                  <a:srgbClr val="000000"/>
                </a:solidFill>
                <a:latin typeface="Arial"/>
                <a:ea typeface="Arial"/>
                <a:cs typeface="Arial"/>
                <a:sym typeface="Arial"/>
              </a:rPr>
              <a:t>PCF. </a:t>
            </a:r>
            <a:r>
              <a:rPr lang="en-US" sz="1400" b="0" i="0" u="none" strike="noStrike" cap="none" baseline="0" dirty="0">
                <a:solidFill>
                  <a:srgbClr val="000000"/>
                </a:solidFill>
                <a:latin typeface="Arial"/>
                <a:ea typeface="Arial"/>
                <a:cs typeface="Arial"/>
                <a:sym typeface="Arial"/>
              </a:rPr>
              <a:t>One example is an intelligence system that will pull technological and scientific </a:t>
            </a:r>
            <a:r>
              <a:rPr lang="en-US" sz="1400" b="0" i="0" u="none" strike="noStrike" cap="none" baseline="0" dirty="0" smtClean="0">
                <a:solidFill>
                  <a:srgbClr val="000000"/>
                </a:solidFill>
                <a:latin typeface="Arial"/>
                <a:ea typeface="Arial"/>
                <a:cs typeface="Arial"/>
                <a:sym typeface="Arial"/>
              </a:rPr>
              <a:t>data </a:t>
            </a:r>
            <a:r>
              <a:rPr lang="en-US" sz="1400" b="0" i="0" u="none" strike="noStrike" cap="none" baseline="0" dirty="0">
                <a:solidFill>
                  <a:srgbClr val="000000"/>
                </a:solidFill>
                <a:latin typeface="Arial"/>
                <a:ea typeface="Arial"/>
                <a:cs typeface="Arial"/>
                <a:sym typeface="Arial"/>
              </a:rPr>
              <a:t>in multiple languages, index </a:t>
            </a:r>
            <a:r>
              <a:rPr lang="en-US" dirty="0" smtClean="0"/>
              <a:t>it</a:t>
            </a:r>
            <a:r>
              <a:rPr lang="en-US" sz="1400" b="0" i="0" u="none" strike="noStrike" cap="none" baseline="0" dirty="0" smtClean="0">
                <a:solidFill>
                  <a:srgbClr val="000000"/>
                </a:solidFill>
                <a:latin typeface="Arial"/>
                <a:ea typeface="Arial"/>
                <a:cs typeface="Arial"/>
                <a:sym typeface="Arial"/>
              </a:rPr>
              <a:t> </a:t>
            </a:r>
            <a:r>
              <a:rPr lang="en-US" sz="1400" b="0" i="0" u="none" strike="noStrike" cap="none" baseline="0" dirty="0">
                <a:solidFill>
                  <a:srgbClr val="000000"/>
                </a:solidFill>
                <a:latin typeface="Arial"/>
                <a:ea typeface="Arial"/>
                <a:cs typeface="Arial"/>
                <a:sym typeface="Arial"/>
              </a:rPr>
              <a:t>and making it searchable.</a:t>
            </a:r>
          </a:p>
        </p:txBody>
      </p:sp>
      <p:sp>
        <p:nvSpPr>
          <p:cNvPr id="60" name="Shape 60"/>
          <p:cNvSpPr txBox="1"/>
          <p:nvPr/>
        </p:nvSpPr>
        <p:spPr>
          <a:xfrm>
            <a:off x="105830" y="3774939"/>
            <a:ext cx="3504146" cy="2616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100" b="0" i="1" u="none" strike="noStrike" cap="none" baseline="0">
                <a:solidFill>
                  <a:srgbClr val="4D4D4D"/>
                </a:solidFill>
                <a:latin typeface="Arial"/>
                <a:ea typeface="Arial"/>
                <a:cs typeface="Arial"/>
                <a:sym typeface="Arial"/>
              </a:rPr>
              <a:t>Pivotal Solution includes: Pivotal Cloud Foundry</a:t>
            </a:r>
          </a:p>
        </p:txBody>
      </p:sp>
      <p:pic>
        <p:nvPicPr>
          <p:cNvPr id="61" name="Shape 6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7997" y="1447678"/>
            <a:ext cx="2904720" cy="2081196"/>
          </a:xfrm>
          <a:prstGeom prst="round2DiagRect">
            <a:avLst>
              <a:gd name="adj1" fmla="val 16667"/>
              <a:gd name="adj2" fmla="val 0"/>
            </a:avLst>
          </a:prstGeom>
          <a:noFill/>
          <a:ln>
            <a:noFill/>
          </a:ln>
        </p:spPr>
      </p:pic>
      <p:pic>
        <p:nvPicPr>
          <p:cNvPr id="8" name="Shape 7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8056" y="98716"/>
            <a:ext cx="966167" cy="946844"/>
          </a:xfrm>
          <a:prstGeom prst="rect">
            <a:avLst/>
          </a:prstGeom>
          <a:noFill/>
          <a:ln>
            <a:noFill/>
          </a:ln>
        </p:spPr>
      </p:pic>
    </p:spTree>
    <p:extLst>
      <p:ext uri="{BB962C8B-B14F-4D97-AF65-F5344CB8AC3E}">
        <p14:creationId xmlns:p14="http://schemas.microsoft.com/office/powerpoint/2010/main" val="35641600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cxnSp>
        <p:nvCxnSpPr>
          <p:cNvPr id="355" name="Shape 355"/>
          <p:cNvCxnSpPr/>
          <p:nvPr/>
        </p:nvCxnSpPr>
        <p:spPr>
          <a:xfrm>
            <a:off x="0" y="4524426"/>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sp>
        <p:nvSpPr>
          <p:cNvPr id="356" name="Shape 356"/>
          <p:cNvSpPr txBox="1"/>
          <p:nvPr/>
        </p:nvSpPr>
        <p:spPr>
          <a:xfrm>
            <a:off x="168080" y="4718353"/>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IaaS</a:t>
            </a:r>
          </a:p>
        </p:txBody>
      </p:sp>
      <p:pic>
        <p:nvPicPr>
          <p:cNvPr id="357" name="Shape 35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93175" y="4598728"/>
            <a:ext cx="4804141" cy="436739"/>
          </a:xfrm>
          <a:prstGeom prst="rect">
            <a:avLst/>
          </a:prstGeom>
          <a:noFill/>
          <a:ln>
            <a:noFill/>
          </a:ln>
        </p:spPr>
      </p:pic>
      <p:cxnSp>
        <p:nvCxnSpPr>
          <p:cNvPr id="358" name="Shape 358"/>
          <p:cNvCxnSpPr/>
          <p:nvPr/>
        </p:nvCxnSpPr>
        <p:spPr>
          <a:xfrm>
            <a:off x="37351" y="3864323"/>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sp>
        <p:nvSpPr>
          <p:cNvPr id="359" name="Shape 359"/>
          <p:cNvSpPr txBox="1"/>
          <p:nvPr/>
        </p:nvSpPr>
        <p:spPr>
          <a:xfrm>
            <a:off x="205431" y="4030232"/>
            <a:ext cx="1213908"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Configuration Management</a:t>
            </a:r>
          </a:p>
        </p:txBody>
      </p:sp>
      <p:pic>
        <p:nvPicPr>
          <p:cNvPr id="360" name="Shape 360" descr="ansibl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71802" y="4088703"/>
            <a:ext cx="274319" cy="274319"/>
          </a:xfrm>
          <a:prstGeom prst="rect">
            <a:avLst/>
          </a:prstGeom>
          <a:noFill/>
          <a:ln>
            <a:noFill/>
          </a:ln>
        </p:spPr>
      </p:pic>
      <p:pic>
        <p:nvPicPr>
          <p:cNvPr id="361" name="Shape 361" descr="puppet.jpe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997304" y="4094466"/>
            <a:ext cx="274319" cy="274319"/>
          </a:xfrm>
          <a:prstGeom prst="rect">
            <a:avLst/>
          </a:prstGeom>
          <a:noFill/>
          <a:ln>
            <a:noFill/>
          </a:ln>
        </p:spPr>
      </p:pic>
      <p:cxnSp>
        <p:nvCxnSpPr>
          <p:cNvPr id="362" name="Shape 362"/>
          <p:cNvCxnSpPr/>
          <p:nvPr/>
        </p:nvCxnSpPr>
        <p:spPr>
          <a:xfrm>
            <a:off x="21671" y="3216218"/>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sp>
        <p:nvSpPr>
          <p:cNvPr id="363" name="Shape 363"/>
          <p:cNvSpPr txBox="1"/>
          <p:nvPr/>
        </p:nvSpPr>
        <p:spPr>
          <a:xfrm>
            <a:off x="189751" y="3411834"/>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Cloud Orchestration</a:t>
            </a:r>
          </a:p>
        </p:txBody>
      </p:sp>
      <p:cxnSp>
        <p:nvCxnSpPr>
          <p:cNvPr id="364" name="Shape 364"/>
          <p:cNvCxnSpPr/>
          <p:nvPr/>
        </p:nvCxnSpPr>
        <p:spPr>
          <a:xfrm>
            <a:off x="21671" y="2656193"/>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sp>
        <p:nvSpPr>
          <p:cNvPr id="365" name="Shape 365"/>
          <p:cNvSpPr txBox="1"/>
          <p:nvPr/>
        </p:nvSpPr>
        <p:spPr>
          <a:xfrm>
            <a:off x="189751" y="2822747"/>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Container Runtime</a:t>
            </a:r>
          </a:p>
        </p:txBody>
      </p:sp>
      <p:sp>
        <p:nvSpPr>
          <p:cNvPr id="366" name="Shape 366"/>
          <p:cNvSpPr txBox="1"/>
          <p:nvPr/>
        </p:nvSpPr>
        <p:spPr>
          <a:xfrm>
            <a:off x="1714375" y="3912282"/>
            <a:ext cx="1544012" cy="58477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Provisioning and Patching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Host OS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App Servers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Runtime</a:t>
            </a:r>
          </a:p>
        </p:txBody>
      </p:sp>
      <p:sp>
        <p:nvSpPr>
          <p:cNvPr id="367" name="Shape 367"/>
          <p:cNvSpPr txBox="1"/>
          <p:nvPr/>
        </p:nvSpPr>
        <p:spPr>
          <a:xfrm>
            <a:off x="1714375" y="3200412"/>
            <a:ext cx="1159292" cy="70788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Cloud Portability</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Availability Zones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S3, EBS, EFS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Security groups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IPSec</a:t>
            </a:r>
          </a:p>
        </p:txBody>
      </p:sp>
      <p:pic>
        <p:nvPicPr>
          <p:cNvPr id="368" name="Shape 368" descr="docker.jpeg"/>
          <p:cNvPicPr preferRelativeResize="0"/>
          <p:nvPr/>
        </p:nvPicPr>
        <p:blipFill rotWithShape="1">
          <a:blip r:embed="rId6" cstate="email">
            <a:alphaModFix/>
            <a:extLst>
              <a:ext uri="{28A0092B-C50C-407E-A947-70E740481C1C}">
                <a14:useLocalDpi xmlns:a14="http://schemas.microsoft.com/office/drawing/2010/main"/>
              </a:ext>
            </a:extLst>
          </a:blip>
          <a:srcRect l="-12500" r="-12499"/>
          <a:stretch/>
        </p:blipFill>
        <p:spPr>
          <a:xfrm>
            <a:off x="5000776" y="2707022"/>
            <a:ext cx="457200" cy="457200"/>
          </a:xfrm>
          <a:prstGeom prst="rect">
            <a:avLst/>
          </a:prstGeom>
          <a:noFill/>
          <a:ln>
            <a:noFill/>
          </a:ln>
        </p:spPr>
      </p:pic>
      <p:sp>
        <p:nvSpPr>
          <p:cNvPr id="369" name="Shape 369"/>
          <p:cNvSpPr txBox="1"/>
          <p:nvPr/>
        </p:nvSpPr>
        <p:spPr>
          <a:xfrm>
            <a:off x="1714375" y="2710357"/>
            <a:ext cx="1159292" cy="461664"/>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Immutability</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Availability Zones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S3, EBS, EFS</a:t>
            </a:r>
          </a:p>
        </p:txBody>
      </p:sp>
      <p:sp>
        <p:nvSpPr>
          <p:cNvPr id="370" name="Shape 370"/>
          <p:cNvSpPr txBox="1"/>
          <p:nvPr/>
        </p:nvSpPr>
        <p:spPr>
          <a:xfrm>
            <a:off x="211425" y="2096097"/>
            <a:ext cx="1213908"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Container Scheduling/Orchestration</a:t>
            </a:r>
          </a:p>
        </p:txBody>
      </p:sp>
      <p:sp>
        <p:nvSpPr>
          <p:cNvPr id="371" name="Shape 371"/>
          <p:cNvSpPr txBox="1"/>
          <p:nvPr/>
        </p:nvSpPr>
        <p:spPr>
          <a:xfrm>
            <a:off x="1714375" y="1828235"/>
            <a:ext cx="1326004" cy="83099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Routing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Health Checking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Scaling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Container networking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Metrics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Storage</a:t>
            </a:r>
          </a:p>
        </p:txBody>
      </p:sp>
      <p:cxnSp>
        <p:nvCxnSpPr>
          <p:cNvPr id="372" name="Shape 372"/>
          <p:cNvCxnSpPr/>
          <p:nvPr/>
        </p:nvCxnSpPr>
        <p:spPr>
          <a:xfrm>
            <a:off x="43345" y="1230290"/>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sp>
        <p:nvSpPr>
          <p:cNvPr id="373" name="Shape 373"/>
          <p:cNvSpPr txBox="1"/>
          <p:nvPr/>
        </p:nvSpPr>
        <p:spPr>
          <a:xfrm>
            <a:off x="211425" y="1452876"/>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App Orchestration</a:t>
            </a:r>
          </a:p>
        </p:txBody>
      </p:sp>
      <p:sp>
        <p:nvSpPr>
          <p:cNvPr id="374" name="Shape 374"/>
          <p:cNvSpPr txBox="1"/>
          <p:nvPr/>
        </p:nvSpPr>
        <p:spPr>
          <a:xfrm>
            <a:off x="1714375" y="1180021"/>
            <a:ext cx="1428596" cy="70788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Services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Multi-tenancy</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CI/CD</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Logging and Monitoring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Autoscaling</a:t>
            </a:r>
          </a:p>
        </p:txBody>
      </p:sp>
      <p:sp>
        <p:nvSpPr>
          <p:cNvPr id="375" name="Shape 375"/>
          <p:cNvSpPr txBox="1"/>
          <p:nvPr/>
        </p:nvSpPr>
        <p:spPr>
          <a:xfrm>
            <a:off x="168080" y="768446"/>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Microservices</a:t>
            </a:r>
          </a:p>
        </p:txBody>
      </p:sp>
      <p:sp>
        <p:nvSpPr>
          <p:cNvPr id="376" name="Shape 376"/>
          <p:cNvSpPr txBox="1"/>
          <p:nvPr/>
        </p:nvSpPr>
        <p:spPr>
          <a:xfrm>
            <a:off x="1714375" y="651694"/>
            <a:ext cx="1184940" cy="58477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Discovery</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Load balancing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Distributed tracing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API gateway  </a:t>
            </a:r>
          </a:p>
        </p:txBody>
      </p:sp>
      <p:pic>
        <p:nvPicPr>
          <p:cNvPr id="377" name="Shape 377" descr="swarmlogo.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997304" y="2133454"/>
            <a:ext cx="274319" cy="274319"/>
          </a:xfrm>
          <a:prstGeom prst="rect">
            <a:avLst/>
          </a:prstGeom>
          <a:noFill/>
          <a:ln>
            <a:noFill/>
          </a:ln>
        </p:spPr>
      </p:pic>
      <p:pic>
        <p:nvPicPr>
          <p:cNvPr id="378" name="Shape 378" descr="kubernetes.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530547" y="2133454"/>
            <a:ext cx="274319" cy="274319"/>
          </a:xfrm>
          <a:prstGeom prst="rect">
            <a:avLst/>
          </a:prstGeom>
          <a:noFill/>
          <a:ln>
            <a:noFill/>
          </a:ln>
        </p:spPr>
      </p:pic>
      <p:pic>
        <p:nvPicPr>
          <p:cNvPr id="379" name="Shape 379" descr="Java_logo.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351173" y="732980"/>
            <a:ext cx="519158" cy="519158"/>
          </a:xfrm>
          <a:prstGeom prst="rect">
            <a:avLst/>
          </a:prstGeom>
          <a:noFill/>
          <a:ln>
            <a:noFill/>
          </a:ln>
        </p:spPr>
      </p:pic>
      <p:pic>
        <p:nvPicPr>
          <p:cNvPr id="380" name="Shape 380" descr="microsoft_.net_.gif"/>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885446" y="732980"/>
            <a:ext cx="377554" cy="377554"/>
          </a:xfrm>
          <a:prstGeom prst="rect">
            <a:avLst/>
          </a:prstGeom>
          <a:noFill/>
          <a:ln>
            <a:noFill/>
          </a:ln>
        </p:spPr>
      </p:pic>
      <p:pic>
        <p:nvPicPr>
          <p:cNvPr id="381" name="Shape 381" descr="nodejs.png"/>
          <p:cNvPicPr preferRelativeResize="0"/>
          <p:nvPr/>
        </p:nvPicPr>
        <p:blipFill rotWithShape="1">
          <a:blip r:embed="rId11">
            <a:alphaModFix/>
          </a:blip>
          <a:srcRect/>
          <a:stretch/>
        </p:blipFill>
        <p:spPr>
          <a:xfrm>
            <a:off x="6374519" y="732980"/>
            <a:ext cx="389441" cy="389441"/>
          </a:xfrm>
          <a:prstGeom prst="rect">
            <a:avLst/>
          </a:prstGeom>
          <a:noFill/>
          <a:ln>
            <a:noFill/>
          </a:ln>
        </p:spPr>
      </p:pic>
      <p:pic>
        <p:nvPicPr>
          <p:cNvPr id="382" name="Shape 382"/>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605301" y="732980"/>
            <a:ext cx="642619" cy="433070"/>
          </a:xfrm>
          <a:prstGeom prst="rect">
            <a:avLst/>
          </a:prstGeom>
          <a:noFill/>
          <a:ln>
            <a:noFill/>
          </a:ln>
        </p:spPr>
      </p:pic>
      <p:pic>
        <p:nvPicPr>
          <p:cNvPr id="383" name="Shape 383"/>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3871371" y="732980"/>
            <a:ext cx="586740" cy="447040"/>
          </a:xfrm>
          <a:prstGeom prst="rect">
            <a:avLst/>
          </a:prstGeom>
          <a:noFill/>
          <a:ln>
            <a:noFill/>
          </a:ln>
        </p:spPr>
      </p:pic>
      <p:pic>
        <p:nvPicPr>
          <p:cNvPr id="384" name="Shape 384" descr="diego-gopher-small.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390351" y="2656193"/>
            <a:ext cx="457200" cy="508028"/>
          </a:xfrm>
          <a:prstGeom prst="rect">
            <a:avLst/>
          </a:prstGeom>
          <a:noFill/>
          <a:ln>
            <a:noFill/>
          </a:ln>
        </p:spPr>
      </p:pic>
      <p:pic>
        <p:nvPicPr>
          <p:cNvPr id="385" name="Shape 385" descr="docker.jpe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7914602" y="2802100"/>
            <a:ext cx="274319" cy="274319"/>
          </a:xfrm>
          <a:prstGeom prst="rect">
            <a:avLst/>
          </a:prstGeom>
          <a:noFill/>
          <a:ln>
            <a:noFill/>
          </a:ln>
        </p:spPr>
      </p:pic>
      <p:pic>
        <p:nvPicPr>
          <p:cNvPr id="386" name="Shape 386"/>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332257" y="2048333"/>
            <a:ext cx="546099" cy="393700"/>
          </a:xfrm>
          <a:prstGeom prst="rect">
            <a:avLst/>
          </a:prstGeom>
          <a:noFill/>
          <a:ln>
            <a:noFill/>
          </a:ln>
        </p:spPr>
      </p:pic>
      <p:pic>
        <p:nvPicPr>
          <p:cNvPr id="387" name="Shape 387"/>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052892" y="2067010"/>
            <a:ext cx="546099" cy="393700"/>
          </a:xfrm>
          <a:prstGeom prst="rect">
            <a:avLst/>
          </a:prstGeom>
          <a:noFill/>
          <a:ln>
            <a:noFill/>
          </a:ln>
        </p:spPr>
      </p:pic>
      <p:pic>
        <p:nvPicPr>
          <p:cNvPr id="388" name="Shape 388" descr="logo_oci2016.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644339" y="2710357"/>
            <a:ext cx="365759" cy="396905"/>
          </a:xfrm>
          <a:prstGeom prst="rect">
            <a:avLst/>
          </a:prstGeom>
          <a:noFill/>
          <a:ln>
            <a:noFill/>
          </a:ln>
        </p:spPr>
      </p:pic>
      <p:cxnSp>
        <p:nvCxnSpPr>
          <p:cNvPr id="390" name="Shape 390"/>
          <p:cNvCxnSpPr/>
          <p:nvPr/>
        </p:nvCxnSpPr>
        <p:spPr>
          <a:xfrm>
            <a:off x="9876" y="1884270"/>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pic>
        <p:nvPicPr>
          <p:cNvPr id="391" name="Shape 391" descr="cloud_rings.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034376" y="1308327"/>
            <a:ext cx="457200" cy="457200"/>
          </a:xfrm>
          <a:prstGeom prst="rect">
            <a:avLst/>
          </a:prstGeom>
          <a:noFill/>
          <a:ln>
            <a:noFill/>
          </a:ln>
        </p:spPr>
      </p:pic>
      <p:pic>
        <p:nvPicPr>
          <p:cNvPr id="392" name="Shape 392"/>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3167611" y="516291"/>
            <a:ext cx="977899" cy="4129895"/>
          </a:xfrm>
          <a:prstGeom prst="rect">
            <a:avLst/>
          </a:prstGeom>
          <a:noFill/>
          <a:ln>
            <a:noFill/>
          </a:ln>
        </p:spPr>
      </p:pic>
      <p:pic>
        <p:nvPicPr>
          <p:cNvPr id="393" name="Shape 393"/>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6881703" y="1756709"/>
            <a:ext cx="977899" cy="2894134"/>
          </a:xfrm>
          <a:prstGeom prst="rect">
            <a:avLst/>
          </a:prstGeom>
          <a:noFill/>
          <a:ln>
            <a:noFill/>
          </a:ln>
        </p:spPr>
      </p:pic>
      <p:sp>
        <p:nvSpPr>
          <p:cNvPr id="394" name="Shape 394"/>
          <p:cNvSpPr txBox="1"/>
          <p:nvPr/>
        </p:nvSpPr>
        <p:spPr>
          <a:xfrm>
            <a:off x="6724825" y="2984759"/>
            <a:ext cx="978000" cy="523200"/>
          </a:xfrm>
          <a:prstGeom prst="rect">
            <a:avLst/>
          </a:prstGeom>
          <a:solidFill>
            <a:srgbClr val="17232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1400" b="1" i="0" u="none" strike="noStrike" cap="none">
                <a:solidFill>
                  <a:srgbClr val="008774"/>
                </a:solidFill>
                <a:latin typeface="Arial"/>
                <a:ea typeface="Arial"/>
                <a:cs typeface="Arial"/>
                <a:sym typeface="Arial"/>
              </a:rPr>
              <a:t>DIY</a:t>
            </a:r>
            <a:br>
              <a:rPr lang="en-US" sz="1400" b="1" i="0" u="none" strike="noStrike" cap="none">
                <a:solidFill>
                  <a:srgbClr val="008774"/>
                </a:solidFill>
                <a:latin typeface="Arial"/>
                <a:ea typeface="Arial"/>
                <a:cs typeface="Arial"/>
                <a:sym typeface="Arial"/>
              </a:rPr>
            </a:br>
            <a:r>
              <a:rPr lang="en-US" sz="1400" b="1" i="0" u="none" strike="noStrike" cap="none">
                <a:solidFill>
                  <a:srgbClr val="008774"/>
                </a:solidFill>
                <a:latin typeface="Arial"/>
                <a:ea typeface="Arial"/>
                <a:cs typeface="Arial"/>
                <a:sym typeface="Arial"/>
              </a:rPr>
              <a:t>Platform</a:t>
            </a:r>
          </a:p>
        </p:txBody>
      </p:sp>
      <p:pic>
        <p:nvPicPr>
          <p:cNvPr id="395" name="Shape 395" descr="mesos_thumb.jpe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438627" y="2117700"/>
            <a:ext cx="274319" cy="274319"/>
          </a:xfrm>
          <a:prstGeom prst="rect">
            <a:avLst/>
          </a:prstGeom>
          <a:noFill/>
          <a:ln>
            <a:noFill/>
          </a:ln>
        </p:spPr>
      </p:pic>
      <p:sp>
        <p:nvSpPr>
          <p:cNvPr id="396" name="Shape 396"/>
          <p:cNvSpPr txBox="1"/>
          <p:nvPr/>
        </p:nvSpPr>
        <p:spPr>
          <a:xfrm>
            <a:off x="2833650" y="2313136"/>
            <a:ext cx="1461300" cy="584700"/>
          </a:xfrm>
          <a:prstGeom prst="rect">
            <a:avLst/>
          </a:prstGeom>
          <a:solidFill>
            <a:srgbClr val="17232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1400" b="1" i="0" u="none" strike="noStrike" cap="none">
                <a:solidFill>
                  <a:srgbClr val="008774"/>
                </a:solidFill>
                <a:latin typeface="Arial"/>
                <a:ea typeface="Arial"/>
                <a:cs typeface="Arial"/>
                <a:sym typeface="Arial"/>
              </a:rPr>
              <a:t>Pivotal</a:t>
            </a:r>
            <a:br>
              <a:rPr lang="en-US" sz="1400" b="1" i="0" u="none" strike="noStrike" cap="none">
                <a:solidFill>
                  <a:srgbClr val="008774"/>
                </a:solidFill>
                <a:latin typeface="Arial"/>
                <a:ea typeface="Arial"/>
                <a:cs typeface="Arial"/>
                <a:sym typeface="Arial"/>
              </a:rPr>
            </a:br>
            <a:r>
              <a:rPr lang="en-US" sz="1400" b="1" i="0" u="none" strike="noStrike" cap="none">
                <a:solidFill>
                  <a:srgbClr val="008774"/>
                </a:solidFill>
                <a:latin typeface="Arial"/>
                <a:ea typeface="Arial"/>
                <a:cs typeface="Arial"/>
                <a:sym typeface="Arial"/>
              </a:rPr>
              <a:t>Cloud Foundry</a:t>
            </a:r>
          </a:p>
        </p:txBody>
      </p:sp>
      <p:pic>
        <p:nvPicPr>
          <p:cNvPr id="397" name="Shape 397"/>
          <p:cNvPicPr preferRelativeResize="0"/>
          <p:nvPr/>
        </p:nvPicPr>
        <p:blipFill>
          <a:blip r:embed="rId23">
            <a:alphaModFix/>
          </a:blip>
          <a:stretch>
            <a:fillRect/>
          </a:stretch>
        </p:blipFill>
        <p:spPr>
          <a:xfrm>
            <a:off x="4769725" y="3540384"/>
            <a:ext cx="1066800" cy="666750"/>
          </a:xfrm>
          <a:prstGeom prst="rect">
            <a:avLst/>
          </a:prstGeom>
          <a:noFill/>
          <a:ln>
            <a:noFill/>
          </a:ln>
        </p:spPr>
      </p:pic>
      <p:sp>
        <p:nvSpPr>
          <p:cNvPr id="45" name="Title 1"/>
          <p:cNvSpPr>
            <a:spLocks noGrp="1"/>
          </p:cNvSpPr>
          <p:nvPr>
            <p:ph type="title"/>
          </p:nvPr>
        </p:nvSpPr>
        <p:spPr>
          <a:xfrm>
            <a:off x="168080" y="106578"/>
            <a:ext cx="8410574" cy="457200"/>
          </a:xfrm>
        </p:spPr>
        <p:txBody>
          <a:bodyPr/>
          <a:lstStyle/>
          <a:p>
            <a:r>
              <a:rPr lang="en-US" sz="1800" dirty="0" smtClean="0"/>
              <a:t>DIY </a:t>
            </a:r>
            <a:r>
              <a:rPr lang="en-US" sz="1800" dirty="0" err="1" smtClean="0"/>
              <a:t>vs</a:t>
            </a:r>
            <a:r>
              <a:rPr lang="en-US" sz="1800" dirty="0" smtClean="0"/>
              <a:t> Pivotal Cloud Foundry</a:t>
            </a:r>
            <a:endParaRPr lang="en-US" sz="1800" dirty="0"/>
          </a:p>
        </p:txBody>
      </p:sp>
    </p:spTree>
    <p:extLst>
      <p:ext uri="{BB962C8B-B14F-4D97-AF65-F5344CB8AC3E}">
        <p14:creationId xmlns:p14="http://schemas.microsoft.com/office/powerpoint/2010/main" val="31574855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69459" y="2580121"/>
            <a:ext cx="2914610" cy="554186"/>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9459" y="3201573"/>
            <a:ext cx="4685239" cy="6301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7803" y="1231297"/>
            <a:ext cx="3995504" cy="861775"/>
          </a:xfrm>
          <a:prstGeom prst="rect">
            <a:avLst/>
          </a:prstGeom>
          <a:ln w="12700" cmpd="sng">
            <a:solidFill>
              <a:srgbClr val="02796F"/>
            </a:solidFill>
          </a:ln>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78149" y="1231297"/>
            <a:ext cx="3681059" cy="9537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633024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Shape 356"/>
          <p:cNvSpPr txBox="1"/>
          <p:nvPr/>
        </p:nvSpPr>
        <p:spPr>
          <a:xfrm>
            <a:off x="168080" y="4721249"/>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IaaS</a:t>
            </a:r>
          </a:p>
        </p:txBody>
      </p:sp>
      <p:pic>
        <p:nvPicPr>
          <p:cNvPr id="357" name="Shape 35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93175" y="4601624"/>
            <a:ext cx="4804141" cy="436739"/>
          </a:xfrm>
          <a:prstGeom prst="rect">
            <a:avLst/>
          </a:prstGeom>
          <a:noFill/>
          <a:ln>
            <a:noFill/>
          </a:ln>
        </p:spPr>
      </p:pic>
      <p:sp>
        <p:nvSpPr>
          <p:cNvPr id="359" name="Shape 359"/>
          <p:cNvSpPr txBox="1"/>
          <p:nvPr/>
        </p:nvSpPr>
        <p:spPr>
          <a:xfrm>
            <a:off x="205431" y="4033128"/>
            <a:ext cx="1213908"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Configuration Management</a:t>
            </a:r>
          </a:p>
        </p:txBody>
      </p:sp>
      <p:sp>
        <p:nvSpPr>
          <p:cNvPr id="363" name="Shape 363"/>
          <p:cNvSpPr txBox="1"/>
          <p:nvPr/>
        </p:nvSpPr>
        <p:spPr>
          <a:xfrm>
            <a:off x="189751" y="3414730"/>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Cloud Orchestration</a:t>
            </a:r>
          </a:p>
        </p:txBody>
      </p:sp>
      <p:sp>
        <p:nvSpPr>
          <p:cNvPr id="365" name="Shape 365"/>
          <p:cNvSpPr txBox="1"/>
          <p:nvPr/>
        </p:nvSpPr>
        <p:spPr>
          <a:xfrm>
            <a:off x="189751" y="2825643"/>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Container Runtime</a:t>
            </a:r>
          </a:p>
        </p:txBody>
      </p:sp>
      <p:sp>
        <p:nvSpPr>
          <p:cNvPr id="366" name="Shape 366"/>
          <p:cNvSpPr txBox="1"/>
          <p:nvPr/>
        </p:nvSpPr>
        <p:spPr>
          <a:xfrm>
            <a:off x="1714375" y="3915178"/>
            <a:ext cx="1544012" cy="58477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Provisioning and Patching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Host OS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App Servers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Runtime</a:t>
            </a:r>
          </a:p>
        </p:txBody>
      </p:sp>
      <p:sp>
        <p:nvSpPr>
          <p:cNvPr id="367" name="Shape 367"/>
          <p:cNvSpPr txBox="1"/>
          <p:nvPr/>
        </p:nvSpPr>
        <p:spPr>
          <a:xfrm>
            <a:off x="1714375" y="3203308"/>
            <a:ext cx="1159292" cy="70788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Cloud Portability</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Availability Zones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S3, EBS, EFS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Security groups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IPSec</a:t>
            </a:r>
          </a:p>
        </p:txBody>
      </p:sp>
      <p:sp>
        <p:nvSpPr>
          <p:cNvPr id="369" name="Shape 369"/>
          <p:cNvSpPr txBox="1"/>
          <p:nvPr/>
        </p:nvSpPr>
        <p:spPr>
          <a:xfrm>
            <a:off x="1714375" y="2713253"/>
            <a:ext cx="1159292" cy="461664"/>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Immutability</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Availability Zones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S3, EBS, EFS</a:t>
            </a:r>
          </a:p>
        </p:txBody>
      </p:sp>
      <p:sp>
        <p:nvSpPr>
          <p:cNvPr id="370" name="Shape 370"/>
          <p:cNvSpPr txBox="1"/>
          <p:nvPr/>
        </p:nvSpPr>
        <p:spPr>
          <a:xfrm>
            <a:off x="211425" y="2098993"/>
            <a:ext cx="1213908"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Container Scheduling/Orchestration</a:t>
            </a:r>
          </a:p>
        </p:txBody>
      </p:sp>
      <p:sp>
        <p:nvSpPr>
          <p:cNvPr id="371" name="Shape 371"/>
          <p:cNvSpPr txBox="1"/>
          <p:nvPr/>
        </p:nvSpPr>
        <p:spPr>
          <a:xfrm>
            <a:off x="1714375" y="1831131"/>
            <a:ext cx="1326004" cy="83099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Routing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Health Checking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Scaling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Container networking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Metrics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Storage</a:t>
            </a:r>
          </a:p>
        </p:txBody>
      </p:sp>
      <p:sp>
        <p:nvSpPr>
          <p:cNvPr id="373" name="Shape 373"/>
          <p:cNvSpPr txBox="1"/>
          <p:nvPr/>
        </p:nvSpPr>
        <p:spPr>
          <a:xfrm>
            <a:off x="211425" y="1455772"/>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App Orchestration</a:t>
            </a:r>
          </a:p>
        </p:txBody>
      </p:sp>
      <p:sp>
        <p:nvSpPr>
          <p:cNvPr id="374" name="Shape 374"/>
          <p:cNvSpPr txBox="1"/>
          <p:nvPr/>
        </p:nvSpPr>
        <p:spPr>
          <a:xfrm>
            <a:off x="1714375" y="1182917"/>
            <a:ext cx="1428596" cy="70788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Services</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Multi-tenancy</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CI/CD</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Logging and Monitoring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Autoscaling</a:t>
            </a:r>
          </a:p>
        </p:txBody>
      </p:sp>
      <p:sp>
        <p:nvSpPr>
          <p:cNvPr id="375" name="Shape 375"/>
          <p:cNvSpPr txBox="1"/>
          <p:nvPr/>
        </p:nvSpPr>
        <p:spPr>
          <a:xfrm>
            <a:off x="168080" y="771342"/>
            <a:ext cx="1213908" cy="2154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800" b="0" i="0" u="none" strike="noStrike" cap="none">
                <a:solidFill>
                  <a:srgbClr val="FFFFFF"/>
                </a:solidFill>
                <a:latin typeface="Arial"/>
                <a:ea typeface="Arial"/>
                <a:cs typeface="Arial"/>
                <a:sym typeface="Arial"/>
              </a:rPr>
              <a:t>Microservices</a:t>
            </a:r>
          </a:p>
        </p:txBody>
      </p:sp>
      <p:sp>
        <p:nvSpPr>
          <p:cNvPr id="376" name="Shape 376"/>
          <p:cNvSpPr txBox="1"/>
          <p:nvPr/>
        </p:nvSpPr>
        <p:spPr>
          <a:xfrm>
            <a:off x="1714375" y="654590"/>
            <a:ext cx="1184940" cy="584776"/>
          </a:xfrm>
          <a:prstGeom prst="rect">
            <a:avLst/>
          </a:prstGeom>
          <a:noFill/>
          <a:ln>
            <a:noFill/>
          </a:ln>
        </p:spPr>
        <p:txBody>
          <a:bodyPr lIns="91425" tIns="45700" rIns="91425" bIns="45700" anchor="ctr" anchorCtr="0">
            <a:noAutofit/>
          </a:bodyPr>
          <a:lstStyle/>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Discovery</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Load balancing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Distributed tracing</a:t>
            </a:r>
          </a:p>
          <a:p>
            <a:pPr marL="171450" marR="0" lvl="0" indent="-171450" algn="l" rtl="0">
              <a:lnSpc>
                <a:spcPct val="100000"/>
              </a:lnSpc>
              <a:spcBef>
                <a:spcPts val="0"/>
              </a:spcBef>
              <a:spcAft>
                <a:spcPts val="0"/>
              </a:spcAft>
              <a:buClr>
                <a:schemeClr val="lt1"/>
              </a:buClr>
              <a:buSzPct val="100000"/>
              <a:buFont typeface="Arial"/>
              <a:buChar char="•"/>
            </a:pPr>
            <a:r>
              <a:rPr lang="en-US" sz="800" b="0" i="0" u="none" strike="noStrike" cap="none">
                <a:solidFill>
                  <a:schemeClr val="lt1"/>
                </a:solidFill>
                <a:latin typeface="Arial"/>
                <a:ea typeface="Arial"/>
                <a:cs typeface="Arial"/>
                <a:sym typeface="Arial"/>
              </a:rPr>
              <a:t>API gateway  </a:t>
            </a:r>
          </a:p>
        </p:txBody>
      </p:sp>
      <p:grpSp>
        <p:nvGrpSpPr>
          <p:cNvPr id="16" name="Group 15"/>
          <p:cNvGrpSpPr/>
          <p:nvPr/>
        </p:nvGrpSpPr>
        <p:grpSpPr>
          <a:xfrm>
            <a:off x="0" y="1233186"/>
            <a:ext cx="9121980" cy="3298601"/>
            <a:chOff x="0" y="1233186"/>
            <a:chExt cx="9121980" cy="3298601"/>
          </a:xfrm>
        </p:grpSpPr>
        <p:cxnSp>
          <p:nvCxnSpPr>
            <p:cNvPr id="372" name="Shape 372"/>
            <p:cNvCxnSpPr/>
            <p:nvPr/>
          </p:nvCxnSpPr>
          <p:spPr>
            <a:xfrm>
              <a:off x="43345" y="1233186"/>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cxnSp>
          <p:nvCxnSpPr>
            <p:cNvPr id="355" name="Shape 355"/>
            <p:cNvCxnSpPr/>
            <p:nvPr/>
          </p:nvCxnSpPr>
          <p:spPr>
            <a:xfrm>
              <a:off x="0" y="4527322"/>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cxnSp>
          <p:nvCxnSpPr>
            <p:cNvPr id="358" name="Shape 358"/>
            <p:cNvCxnSpPr/>
            <p:nvPr/>
          </p:nvCxnSpPr>
          <p:spPr>
            <a:xfrm>
              <a:off x="37351" y="3867219"/>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cxnSp>
          <p:nvCxnSpPr>
            <p:cNvPr id="362" name="Shape 362"/>
            <p:cNvCxnSpPr/>
            <p:nvPr/>
          </p:nvCxnSpPr>
          <p:spPr>
            <a:xfrm>
              <a:off x="21671" y="3219114"/>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cxnSp>
          <p:nvCxnSpPr>
            <p:cNvPr id="364" name="Shape 364"/>
            <p:cNvCxnSpPr/>
            <p:nvPr/>
          </p:nvCxnSpPr>
          <p:spPr>
            <a:xfrm>
              <a:off x="21671" y="2659089"/>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cxnSp>
          <p:nvCxnSpPr>
            <p:cNvPr id="390" name="Shape 390"/>
            <p:cNvCxnSpPr/>
            <p:nvPr/>
          </p:nvCxnSpPr>
          <p:spPr>
            <a:xfrm>
              <a:off x="9876" y="1887166"/>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grpSp>
      <p:sp>
        <p:nvSpPr>
          <p:cNvPr id="11" name="TextBox 10"/>
          <p:cNvSpPr txBox="1"/>
          <p:nvPr/>
        </p:nvSpPr>
        <p:spPr>
          <a:xfrm>
            <a:off x="3174744" y="236313"/>
            <a:ext cx="184666" cy="307777"/>
          </a:xfrm>
          <a:prstGeom prst="rect">
            <a:avLst/>
          </a:prstGeom>
          <a:noFill/>
        </p:spPr>
        <p:txBody>
          <a:bodyPr wrap="none" rtlCol="0">
            <a:spAutoFit/>
          </a:bodyPr>
          <a:lstStyle/>
          <a:p>
            <a:endParaRPr lang="en-US" dirty="0"/>
          </a:p>
        </p:txBody>
      </p:sp>
      <p:cxnSp>
        <p:nvCxnSpPr>
          <p:cNvPr id="61" name="Shape 372"/>
          <p:cNvCxnSpPr/>
          <p:nvPr/>
        </p:nvCxnSpPr>
        <p:spPr>
          <a:xfrm>
            <a:off x="195745" y="661856"/>
            <a:ext cx="9078635" cy="4465"/>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pic>
        <p:nvPicPr>
          <p:cNvPr id="46" name="Picture 4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21473" y="-10750"/>
            <a:ext cx="1585877" cy="2352541"/>
          </a:xfrm>
          <a:prstGeom prst="rect">
            <a:avLst/>
          </a:prstGeom>
        </p:spPr>
      </p:pic>
      <p:grpSp>
        <p:nvGrpSpPr>
          <p:cNvPr id="17" name="Group 16"/>
          <p:cNvGrpSpPr/>
          <p:nvPr/>
        </p:nvGrpSpPr>
        <p:grpSpPr>
          <a:xfrm>
            <a:off x="3872303" y="35942"/>
            <a:ext cx="1931867" cy="601100"/>
            <a:chOff x="3872303" y="35942"/>
            <a:chExt cx="1931867" cy="601100"/>
          </a:xfrm>
        </p:grpSpPr>
        <p:pic>
          <p:nvPicPr>
            <p:cNvPr id="379" name="Shape 379" descr="Java_logo.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391383" y="117884"/>
              <a:ext cx="519158" cy="519158"/>
            </a:xfrm>
            <a:prstGeom prst="rect">
              <a:avLst/>
            </a:prstGeom>
            <a:noFill/>
            <a:ln>
              <a:noFill/>
            </a:ln>
          </p:spPr>
        </p:pic>
        <p:pic>
          <p:nvPicPr>
            <p:cNvPr id="380" name="Shape 380" descr="microsoft_.net_.gif"/>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925656" y="117884"/>
              <a:ext cx="377554" cy="377554"/>
            </a:xfrm>
            <a:prstGeom prst="rect">
              <a:avLst/>
            </a:prstGeom>
            <a:noFill/>
            <a:ln>
              <a:noFill/>
            </a:ln>
          </p:spPr>
        </p:pic>
        <p:pic>
          <p:nvPicPr>
            <p:cNvPr id="381" name="Shape 381" descr="nodejs.png"/>
            <p:cNvPicPr preferRelativeResize="0"/>
            <p:nvPr/>
          </p:nvPicPr>
          <p:blipFill rotWithShape="1">
            <a:blip r:embed="rId7">
              <a:alphaModFix/>
            </a:blip>
            <a:srcRect/>
            <a:stretch/>
          </p:blipFill>
          <p:spPr>
            <a:xfrm>
              <a:off x="5414729" y="117884"/>
              <a:ext cx="389441" cy="389441"/>
            </a:xfrm>
            <a:prstGeom prst="rect">
              <a:avLst/>
            </a:prstGeom>
            <a:noFill/>
            <a:ln>
              <a:noFill/>
            </a:ln>
          </p:spPr>
        </p:pic>
        <p:pic>
          <p:nvPicPr>
            <p:cNvPr id="65" name="Shape 699"/>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872303" y="35942"/>
              <a:ext cx="582580" cy="582580"/>
            </a:xfrm>
            <a:prstGeom prst="rect">
              <a:avLst/>
            </a:prstGeom>
            <a:noFill/>
            <a:ln>
              <a:noFill/>
            </a:ln>
          </p:spPr>
        </p:pic>
      </p:grpSp>
      <p:sp>
        <p:nvSpPr>
          <p:cNvPr id="54" name="Title 1"/>
          <p:cNvSpPr>
            <a:spLocks noGrp="1"/>
          </p:cNvSpPr>
          <p:nvPr>
            <p:ph type="title"/>
          </p:nvPr>
        </p:nvSpPr>
        <p:spPr>
          <a:xfrm>
            <a:off x="168080" y="106578"/>
            <a:ext cx="8410574" cy="457200"/>
          </a:xfrm>
        </p:spPr>
        <p:txBody>
          <a:bodyPr/>
          <a:lstStyle/>
          <a:p>
            <a:r>
              <a:rPr lang="en-US" sz="1800" dirty="0" smtClean="0"/>
              <a:t>DIY </a:t>
            </a:r>
            <a:r>
              <a:rPr lang="en-US" sz="1800" dirty="0" err="1" smtClean="0"/>
              <a:t>vs</a:t>
            </a:r>
            <a:r>
              <a:rPr lang="en-US" sz="1800" dirty="0" smtClean="0"/>
              <a:t> Pivotal Cloud Foundry</a:t>
            </a:r>
            <a:endParaRPr lang="en-US" sz="1800" dirty="0"/>
          </a:p>
        </p:txBody>
      </p:sp>
      <p:grpSp>
        <p:nvGrpSpPr>
          <p:cNvPr id="3" name="Group 2"/>
          <p:cNvGrpSpPr/>
          <p:nvPr/>
        </p:nvGrpSpPr>
        <p:grpSpPr>
          <a:xfrm>
            <a:off x="3979487" y="1917533"/>
            <a:ext cx="2647446" cy="1489188"/>
            <a:chOff x="4091006" y="1603489"/>
            <a:chExt cx="2647446" cy="1489188"/>
          </a:xfrm>
        </p:grpSpPr>
        <p:pic>
          <p:nvPicPr>
            <p:cNvPr id="33" name="Picture 32" descr="PAAS.gif"/>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91006" y="1603489"/>
              <a:ext cx="2647446" cy="1489188"/>
            </a:xfrm>
            <a:prstGeom prst="rect">
              <a:avLst/>
            </a:prstGeom>
          </p:spPr>
        </p:pic>
        <p:pic>
          <p:nvPicPr>
            <p:cNvPr id="68" name="Shape 391" descr="cloud_rings.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091006" y="1619030"/>
              <a:ext cx="670960" cy="457200"/>
            </a:xfrm>
            <a:prstGeom prst="rect">
              <a:avLst/>
            </a:prstGeom>
            <a:noFill/>
            <a:ln>
              <a:noFill/>
            </a:ln>
          </p:spPr>
        </p:pic>
      </p:grpSp>
      <p:grpSp>
        <p:nvGrpSpPr>
          <p:cNvPr id="49" name="Group 48"/>
          <p:cNvGrpSpPr/>
          <p:nvPr/>
        </p:nvGrpSpPr>
        <p:grpSpPr>
          <a:xfrm>
            <a:off x="3725064" y="1726818"/>
            <a:ext cx="2782784" cy="1777551"/>
            <a:chOff x="3657683" y="1617900"/>
            <a:chExt cx="2782784" cy="1777551"/>
          </a:xfrm>
        </p:grpSpPr>
        <p:pic>
          <p:nvPicPr>
            <p:cNvPr id="50" name="Shape 391" descr="cloud_rings.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743769" y="2341791"/>
              <a:ext cx="670960" cy="457200"/>
            </a:xfrm>
            <a:prstGeom prst="rect">
              <a:avLst/>
            </a:prstGeom>
            <a:noFill/>
            <a:ln>
              <a:noFill/>
            </a:ln>
          </p:spPr>
        </p:pic>
        <p:pic>
          <p:nvPicPr>
            <p:cNvPr id="51" name="Picture 50" descr="DIY.gif"/>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454883" y="1906263"/>
              <a:ext cx="1985584" cy="1489188"/>
            </a:xfrm>
            <a:prstGeom prst="rect">
              <a:avLst/>
            </a:prstGeom>
          </p:spPr>
        </p:pic>
        <p:grpSp>
          <p:nvGrpSpPr>
            <p:cNvPr id="52" name="Group 51"/>
            <p:cNvGrpSpPr/>
            <p:nvPr/>
          </p:nvGrpSpPr>
          <p:grpSpPr>
            <a:xfrm>
              <a:off x="4481080" y="1617900"/>
              <a:ext cx="1644260" cy="1727900"/>
              <a:chOff x="3921633" y="1617900"/>
              <a:chExt cx="1644260" cy="1727900"/>
            </a:xfrm>
          </p:grpSpPr>
          <p:pic>
            <p:nvPicPr>
              <p:cNvPr id="58" name="Shape 360" descr="ansible.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083408" y="3071481"/>
                <a:ext cx="274319" cy="274319"/>
              </a:xfrm>
              <a:prstGeom prst="rect">
                <a:avLst/>
              </a:prstGeom>
              <a:noFill/>
              <a:ln>
                <a:noFill/>
              </a:ln>
            </p:spPr>
          </p:pic>
          <p:pic>
            <p:nvPicPr>
              <p:cNvPr id="59" name="Shape 361" descr="puppet.jpe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3921633" y="2934322"/>
                <a:ext cx="274319" cy="274319"/>
              </a:xfrm>
              <a:prstGeom prst="rect">
                <a:avLst/>
              </a:prstGeom>
              <a:noFill/>
              <a:ln>
                <a:noFill/>
              </a:ln>
            </p:spPr>
          </p:pic>
          <p:pic>
            <p:nvPicPr>
              <p:cNvPr id="60" name="Shape 377" descr="swarmlogo.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809089" y="1740486"/>
                <a:ext cx="274319" cy="274319"/>
              </a:xfrm>
              <a:prstGeom prst="rect">
                <a:avLst/>
              </a:prstGeom>
              <a:noFill/>
              <a:ln>
                <a:noFill/>
              </a:ln>
            </p:spPr>
          </p:pic>
          <p:pic>
            <p:nvPicPr>
              <p:cNvPr id="62" name="Shape 378" descr="kubernetes.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5291574" y="2577135"/>
                <a:ext cx="274319" cy="274319"/>
              </a:xfrm>
              <a:prstGeom prst="rect">
                <a:avLst/>
              </a:prstGeom>
              <a:noFill/>
              <a:ln>
                <a:noFill/>
              </a:ln>
            </p:spPr>
          </p:pic>
          <p:pic>
            <p:nvPicPr>
              <p:cNvPr id="63" name="Shape 385" descr="docker.jpe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5291574" y="2134813"/>
                <a:ext cx="274319" cy="274319"/>
              </a:xfrm>
              <a:prstGeom prst="rect">
                <a:avLst/>
              </a:prstGeom>
              <a:noFill/>
              <a:ln>
                <a:noFill/>
              </a:ln>
            </p:spPr>
          </p:pic>
          <p:pic>
            <p:nvPicPr>
              <p:cNvPr id="64" name="Shape 388" descr="logo_oci2016.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4058793" y="1617900"/>
                <a:ext cx="365759" cy="396905"/>
              </a:xfrm>
              <a:prstGeom prst="rect">
                <a:avLst/>
              </a:prstGeom>
              <a:noFill/>
              <a:ln>
                <a:noFill/>
              </a:ln>
            </p:spPr>
          </p:pic>
          <p:pic>
            <p:nvPicPr>
              <p:cNvPr id="66" name="Shape 395" descr="mesos_thumb.jpe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4424552" y="1724732"/>
                <a:ext cx="274319" cy="274319"/>
              </a:xfrm>
              <a:prstGeom prst="rect">
                <a:avLst/>
              </a:prstGeom>
              <a:noFill/>
              <a:ln>
                <a:noFill/>
              </a:ln>
            </p:spPr>
          </p:pic>
        </p:grpSp>
        <p:grpSp>
          <p:nvGrpSpPr>
            <p:cNvPr id="53" name="Group 52"/>
            <p:cNvGrpSpPr/>
            <p:nvPr/>
          </p:nvGrpSpPr>
          <p:grpSpPr>
            <a:xfrm>
              <a:off x="3657683" y="2056061"/>
              <a:ext cx="921847" cy="690830"/>
              <a:chOff x="3559233" y="2056061"/>
              <a:chExt cx="921847" cy="690830"/>
            </a:xfrm>
          </p:grpSpPr>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559233" y="2056061"/>
                <a:ext cx="921847" cy="690830"/>
              </a:xfrm>
              <a:prstGeom prst="rect">
                <a:avLst/>
              </a:prstGeom>
            </p:spPr>
          </p:pic>
          <p:pic>
            <p:nvPicPr>
              <p:cNvPr id="57" name="Picture 56"/>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209167" y="2095437"/>
                <a:ext cx="237779" cy="420848"/>
              </a:xfrm>
              <a:prstGeom prst="rect">
                <a:avLst/>
              </a:prstGeom>
            </p:spPr>
          </p:pic>
        </p:grpSp>
      </p:grpSp>
    </p:spTree>
    <p:extLst>
      <p:ext uri="{BB962C8B-B14F-4D97-AF65-F5344CB8AC3E}">
        <p14:creationId xmlns:p14="http://schemas.microsoft.com/office/powerpoint/2010/main" val="342442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21</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rgbClr val="0E675B"/>
                  </a:solidFill>
                </a:rPr>
                <a:t>DEVELOPMENT</a:t>
              </a:r>
              <a:endParaRPr lang="en-US" sz="1200" dirty="0">
                <a:solidFill>
                  <a:srgbClr val="0E675B"/>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rgbClr val="0E675B"/>
                  </a:solidFill>
                </a:rPr>
                <a:t>OPERATIONS</a:t>
              </a:r>
              <a:endParaRPr lang="en-US" sz="1200" dirty="0">
                <a:solidFill>
                  <a:srgbClr val="0E675B"/>
                </a:solidFill>
              </a:endParaRPr>
            </a:p>
          </p:txBody>
        </p:sp>
      </p:grpSp>
      <p:pic>
        <p:nvPicPr>
          <p:cNvPr id="46" name="Picture 45"/>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9771" y="2055117"/>
            <a:ext cx="1132647" cy="749008"/>
          </a:xfrm>
          <a:prstGeom prst="rect">
            <a:avLst/>
          </a:prstGeom>
        </p:spPr>
      </p:pic>
    </p:spTree>
    <p:extLst>
      <p:ext uri="{BB962C8B-B14F-4D97-AF65-F5344CB8AC3E}">
        <p14:creationId xmlns:p14="http://schemas.microsoft.com/office/powerpoint/2010/main" val="350123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1"/>
          <p:cNvSpPr/>
          <p:nvPr/>
        </p:nvSpPr>
        <p:spPr>
          <a:xfrm>
            <a:off x="-14040" y="0"/>
            <a:ext cx="9158040" cy="5143500"/>
          </a:xfrm>
          <a:prstGeom prst="rect">
            <a:avLst/>
          </a:prstGeom>
          <a:solidFill>
            <a:srgbClr val="23323D"/>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pic>
        <p:nvPicPr>
          <p:cNvPr id="11" name="Picture Placeholder 13" descr="PivotalLab19.jpg"/>
          <p:cNvPicPr>
            <a:picLocks/>
          </p:cNvPicPr>
          <p:nvPr/>
        </p:nvPicPr>
        <p:blipFill rotWithShape="1">
          <a:blip r:embed="rId2" cstate="email">
            <a:alphaModFix amt="20000"/>
            <a:extLst>
              <a:ext uri="{28A0092B-C50C-407E-A947-70E740481C1C}">
                <a14:useLocalDpi xmlns:a14="http://schemas.microsoft.com/office/drawing/2010/main"/>
              </a:ext>
            </a:extLst>
          </a:blip>
          <a:srcRect/>
          <a:stretch/>
        </p:blipFill>
        <p:spPr>
          <a:xfrm>
            <a:off x="-14041" y="-12765"/>
            <a:ext cx="9158041" cy="5148072"/>
          </a:xfrm>
          <a:prstGeom prst="rect">
            <a:avLst/>
          </a:prstGeom>
        </p:spPr>
      </p:pic>
      <p:sp>
        <p:nvSpPr>
          <p:cNvPr id="14"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22</a:t>
            </a:fld>
            <a:endParaRPr lang="en-US"/>
          </a:p>
        </p:txBody>
      </p:sp>
      <p:sp>
        <p:nvSpPr>
          <p:cNvPr id="15" name="Shape 547"/>
          <p:cNvSpPr txBox="1">
            <a:spLocks/>
          </p:cNvSpPr>
          <p:nvPr/>
        </p:nvSpPr>
        <p:spPr>
          <a:xfrm>
            <a:off x="1092970" y="1302712"/>
            <a:ext cx="6958060" cy="2430318"/>
          </a:xfrm>
          <a:prstGeom prst="rect">
            <a:avLst/>
          </a:prstGeom>
        </p:spPr>
        <p:txBody>
          <a:bodyPr lIns="91425" tIns="91425" rIns="91425" bIns="91425"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4000" dirty="0" smtClean="0">
                <a:solidFill>
                  <a:schemeClr val="bg1"/>
                </a:solidFill>
                <a:latin typeface="Arial"/>
                <a:ea typeface="Droid Sans"/>
                <a:cs typeface="Arial"/>
                <a:sym typeface="Droid Sans"/>
              </a:rPr>
              <a:t>“How much value do </a:t>
            </a:r>
            <a:r>
              <a:rPr lang="en-US" sz="4000" dirty="0" smtClean="0">
                <a:solidFill>
                  <a:schemeClr val="bg1"/>
                </a:solidFill>
                <a:latin typeface="Arial"/>
                <a:ea typeface="Droid Sans"/>
                <a:cs typeface="Arial"/>
                <a:sym typeface="Droid Sans"/>
              </a:rPr>
              <a:t/>
            </a:r>
            <a:br>
              <a:rPr lang="en-US" sz="4000" dirty="0" smtClean="0">
                <a:solidFill>
                  <a:schemeClr val="bg1"/>
                </a:solidFill>
                <a:latin typeface="Arial"/>
                <a:ea typeface="Droid Sans"/>
                <a:cs typeface="Arial"/>
                <a:sym typeface="Droid Sans"/>
              </a:rPr>
            </a:br>
            <a:r>
              <a:rPr lang="en" sz="4000" dirty="0" smtClean="0">
                <a:solidFill>
                  <a:schemeClr val="bg1"/>
                </a:solidFill>
                <a:latin typeface="Arial"/>
                <a:ea typeface="Droid Sans"/>
                <a:cs typeface="Arial"/>
                <a:sym typeface="Droid Sans"/>
              </a:rPr>
              <a:t>you get from</a:t>
            </a:r>
            <a:r>
              <a:rPr lang="en-US" sz="4000" dirty="0" smtClean="0">
                <a:solidFill>
                  <a:schemeClr val="bg1"/>
                </a:solidFill>
                <a:latin typeface="Arial"/>
                <a:ea typeface="Droid Sans"/>
                <a:cs typeface="Arial"/>
                <a:sym typeface="Droid Sans"/>
              </a:rPr>
              <a:t> </a:t>
            </a:r>
            <a:r>
              <a:rPr lang="en" sz="4000" dirty="0" smtClean="0">
                <a:solidFill>
                  <a:schemeClr val="bg1"/>
                </a:solidFill>
                <a:latin typeface="Arial"/>
                <a:ea typeface="Droid Sans"/>
                <a:cs typeface="Arial"/>
                <a:sym typeface="Droid Sans"/>
              </a:rPr>
              <a:t>managing operating systems”</a:t>
            </a:r>
            <a:endParaRPr lang="en" sz="4000" dirty="0">
              <a:solidFill>
                <a:schemeClr val="bg1"/>
              </a:solidFill>
              <a:latin typeface="Arial"/>
              <a:ea typeface="Droid Sans"/>
              <a:cs typeface="Arial"/>
              <a:sym typeface="Droid Sans"/>
            </a:endParaRPr>
          </a:p>
        </p:txBody>
      </p:sp>
      <p:pic>
        <p:nvPicPr>
          <p:cNvPr id="16" name="Shape 4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42185" y="4843720"/>
            <a:ext cx="755621" cy="185669"/>
          </a:xfrm>
          <a:prstGeom prst="rect">
            <a:avLst/>
          </a:prstGeom>
          <a:noFill/>
          <a:ln>
            <a:noFill/>
          </a:ln>
        </p:spPr>
      </p:pic>
      <p:sp>
        <p:nvSpPr>
          <p:cNvPr id="17" name="TextBox 16"/>
          <p:cNvSpPr txBox="1"/>
          <p:nvPr/>
        </p:nvSpPr>
        <p:spPr>
          <a:xfrm>
            <a:off x="-1677939" y="230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916647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7142" y="1334447"/>
            <a:ext cx="5453163" cy="2078789"/>
          </a:xfrm>
          <a:prstGeom prst="rect">
            <a:avLst/>
          </a:prstGeom>
        </p:spPr>
      </p:pic>
    </p:spTree>
    <p:extLst>
      <p:ext uri="{BB962C8B-B14F-4D97-AF65-F5344CB8AC3E}">
        <p14:creationId xmlns:p14="http://schemas.microsoft.com/office/powerpoint/2010/main" val="35588256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13880" y="1703432"/>
            <a:ext cx="5840105" cy="2024677"/>
          </a:xfrm>
          <a:prstGeom prst="rect">
            <a:avLst/>
          </a:prstGeom>
        </p:spPr>
      </p:pic>
    </p:spTree>
    <p:extLst>
      <p:ext uri="{BB962C8B-B14F-4D97-AF65-F5344CB8AC3E}">
        <p14:creationId xmlns:p14="http://schemas.microsoft.com/office/powerpoint/2010/main" val="36513406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17990" y="3333990"/>
            <a:ext cx="6216315" cy="307777"/>
          </a:xfrm>
          <a:prstGeom prst="rect">
            <a:avLst/>
          </a:prstGeom>
        </p:spPr>
        <p:txBody>
          <a:bodyPr wrap="square">
            <a:spAutoFit/>
          </a:bodyPr>
          <a:lstStyle/>
          <a:p>
            <a:r>
              <a:rPr lang="en-US" dirty="0"/>
              <a:t>“Developers used to be 20% productive, now they’re 80–90% productive.</a:t>
            </a:r>
            <a:r>
              <a:rPr lang="en-US" dirty="0" smtClean="0"/>
              <a:t>”</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1310" y="2973231"/>
            <a:ext cx="1824736" cy="1026414"/>
          </a:xfrm>
          <a:prstGeom prst="rect">
            <a:avLst/>
          </a:prstGeom>
        </p:spPr>
      </p:pic>
      <p:sp>
        <p:nvSpPr>
          <p:cNvPr id="7" name="Rectangle 6"/>
          <p:cNvSpPr/>
          <p:nvPr/>
        </p:nvSpPr>
        <p:spPr>
          <a:xfrm>
            <a:off x="2934738" y="2093966"/>
            <a:ext cx="5968630" cy="523220"/>
          </a:xfrm>
          <a:prstGeom prst="rect">
            <a:avLst/>
          </a:prstGeom>
        </p:spPr>
        <p:txBody>
          <a:bodyPr wrap="square">
            <a:spAutoFit/>
          </a:bodyPr>
          <a:lstStyle/>
          <a:p>
            <a:r>
              <a:rPr lang="en-US" dirty="0"/>
              <a:t>“From 2 months for provisioning servers to delivering products in less than 5 weeks</a:t>
            </a:r>
            <a:r>
              <a:rPr lang="en-US" dirty="0" smtClean="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100" y="2045129"/>
            <a:ext cx="2439683" cy="609921"/>
          </a:xfrm>
          <a:prstGeom prst="rect">
            <a:avLst/>
          </a:prstGeom>
        </p:spPr>
      </p:pic>
      <p:sp>
        <p:nvSpPr>
          <p:cNvPr id="9" name="Rectangle 8"/>
          <p:cNvSpPr/>
          <p:nvPr/>
        </p:nvSpPr>
        <p:spPr>
          <a:xfrm>
            <a:off x="2934738" y="980405"/>
            <a:ext cx="4572000" cy="307777"/>
          </a:xfrm>
          <a:prstGeom prst="rect">
            <a:avLst/>
          </a:prstGeom>
        </p:spPr>
        <p:txBody>
          <a:bodyPr>
            <a:spAutoFit/>
          </a:bodyPr>
          <a:lstStyle/>
          <a:p>
            <a:r>
              <a:rPr lang="en-US" dirty="0"/>
              <a:t>“App in 10 weeks</a:t>
            </a:r>
            <a:r>
              <a:rPr lang="en-US" dirty="0" smtClean="0"/>
              <a:t>, instead </a:t>
            </a:r>
            <a:r>
              <a:rPr lang="en-US" dirty="0"/>
              <a:t>of 9 months”</a:t>
            </a:r>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574" y="241326"/>
            <a:ext cx="1798721" cy="1250590"/>
          </a:xfrm>
          <a:prstGeom prst="rect">
            <a:avLst/>
          </a:prstGeom>
        </p:spPr>
      </p:pic>
      <p:pic>
        <p:nvPicPr>
          <p:cNvPr id="3" name="Picture 2"/>
          <p:cNvPicPr>
            <a:picLocks noChangeAspect="1"/>
          </p:cNvPicPr>
          <p:nvPr/>
        </p:nvPicPr>
        <p:blipFill>
          <a:blip r:embed="rId5"/>
          <a:stretch>
            <a:fillRect/>
          </a:stretch>
        </p:blipFill>
        <p:spPr>
          <a:xfrm>
            <a:off x="384676" y="4299091"/>
            <a:ext cx="2319991" cy="525101"/>
          </a:xfrm>
          <a:prstGeom prst="rect">
            <a:avLst/>
          </a:prstGeom>
        </p:spPr>
      </p:pic>
      <p:sp>
        <p:nvSpPr>
          <p:cNvPr id="4" name="Rectangle 3"/>
          <p:cNvSpPr/>
          <p:nvPr/>
        </p:nvSpPr>
        <p:spPr>
          <a:xfrm>
            <a:off x="2993676" y="4125693"/>
            <a:ext cx="5647954" cy="738664"/>
          </a:xfrm>
          <a:prstGeom prst="rect">
            <a:avLst/>
          </a:prstGeom>
        </p:spPr>
        <p:txBody>
          <a:bodyPr wrap="square">
            <a:spAutoFit/>
          </a:bodyPr>
          <a:lstStyle/>
          <a:p>
            <a:r>
              <a:rPr lang="en-US" dirty="0" smtClean="0"/>
              <a:t>Deploys </a:t>
            </a:r>
            <a:r>
              <a:rPr lang="en-US" dirty="0"/>
              <a:t>new applications and </a:t>
            </a:r>
            <a:r>
              <a:rPr lang="en-US" dirty="0" smtClean="0"/>
              <a:t>achieves </a:t>
            </a:r>
            <a:r>
              <a:rPr lang="en-US" dirty="0"/>
              <a:t>production ATO-compliant levels in fewer than three days, when it used to take more than nine months.</a:t>
            </a:r>
          </a:p>
        </p:txBody>
      </p:sp>
    </p:spTree>
    <p:extLst>
      <p:ext uri="{BB962C8B-B14F-4D97-AF65-F5344CB8AC3E}">
        <p14:creationId xmlns:p14="http://schemas.microsoft.com/office/powerpoint/2010/main" val="311916508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60274" y="1742778"/>
            <a:ext cx="4814454" cy="1421241"/>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88692" y="0"/>
            <a:ext cx="4886036" cy="765428"/>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48362" y="2806109"/>
            <a:ext cx="3695638" cy="2334246"/>
          </a:xfrm>
          <a:prstGeom prst="rect">
            <a:avLst/>
          </a:prstGeom>
        </p:spPr>
      </p:pic>
      <p:pic>
        <p:nvPicPr>
          <p:cNvPr id="11" name="Picture 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60274" y="765428"/>
            <a:ext cx="3934690" cy="707315"/>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7817" y="1599890"/>
            <a:ext cx="3699164" cy="1749445"/>
          </a:xfrm>
          <a:prstGeom prst="rect">
            <a:avLst/>
          </a:prstGeom>
        </p:spPr>
      </p:pic>
      <p:pic>
        <p:nvPicPr>
          <p:cNvPr id="13" name="Picture 12"/>
          <p:cNvPicPr>
            <a:picLocks noChangeAspect="1"/>
          </p:cNvPicPr>
          <p:nvPr/>
        </p:nvPicPr>
        <p:blipFill>
          <a:blip r:embed="rId7"/>
          <a:stretch>
            <a:fillRect/>
          </a:stretch>
        </p:blipFill>
        <p:spPr>
          <a:xfrm>
            <a:off x="0" y="273628"/>
            <a:ext cx="1993900" cy="1905000"/>
          </a:xfrm>
          <a:prstGeom prst="rect">
            <a:avLst/>
          </a:prstGeom>
        </p:spPr>
      </p:pic>
      <p:sp>
        <p:nvSpPr>
          <p:cNvPr id="2" name="TextBox 1"/>
          <p:cNvSpPr txBox="1"/>
          <p:nvPr/>
        </p:nvSpPr>
        <p:spPr>
          <a:xfrm>
            <a:off x="744005" y="3485390"/>
            <a:ext cx="2499790" cy="307777"/>
          </a:xfrm>
          <a:prstGeom prst="rect">
            <a:avLst/>
          </a:prstGeom>
          <a:noFill/>
        </p:spPr>
        <p:txBody>
          <a:bodyPr wrap="none" rtlCol="0">
            <a:spAutoFit/>
          </a:bodyPr>
          <a:lstStyle/>
          <a:p>
            <a:r>
              <a:rPr lang="en-US" dirty="0"/>
              <a:t>https://</a:t>
            </a:r>
            <a:r>
              <a:rPr lang="en-US" dirty="0" err="1"/>
              <a:t>www.cloudfoundry.org</a:t>
            </a:r>
            <a:endParaRPr lang="en-US" dirty="0"/>
          </a:p>
        </p:txBody>
      </p:sp>
    </p:spTree>
    <p:extLst>
      <p:ext uri="{BB962C8B-B14F-4D97-AF65-F5344CB8AC3E}">
        <p14:creationId xmlns:p14="http://schemas.microsoft.com/office/powerpoint/2010/main" val="348983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27</a:t>
            </a:fld>
            <a:endParaRPr lang="en-US"/>
          </a:p>
        </p:txBody>
      </p:sp>
      <p:sp>
        <p:nvSpPr>
          <p:cNvPr id="3" name="Shape 541"/>
          <p:cNvSpPr txBox="1">
            <a:spLocks/>
          </p:cNvSpPr>
          <p:nvPr/>
        </p:nvSpPr>
        <p:spPr>
          <a:xfrm>
            <a:off x="62098" y="525445"/>
            <a:ext cx="2239818" cy="763399"/>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4000" b="1" dirty="0" smtClean="0">
                <a:solidFill>
                  <a:srgbClr val="139487"/>
                </a:solidFill>
              </a:rPr>
              <a:t>THEN</a:t>
            </a:r>
            <a:endParaRPr lang="en" sz="4000" b="1" dirty="0">
              <a:solidFill>
                <a:srgbClr val="139487"/>
              </a:solidFill>
            </a:endParaRPr>
          </a:p>
        </p:txBody>
      </p:sp>
      <p:sp>
        <p:nvSpPr>
          <p:cNvPr id="5" name="Shape 541"/>
          <p:cNvSpPr txBox="1">
            <a:spLocks/>
          </p:cNvSpPr>
          <p:nvPr/>
        </p:nvSpPr>
        <p:spPr>
          <a:xfrm>
            <a:off x="4681301" y="506598"/>
            <a:ext cx="1878061" cy="763399"/>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4000" b="1" dirty="0" smtClean="0">
                <a:solidFill>
                  <a:schemeClr val="bg1"/>
                </a:solidFill>
              </a:rPr>
              <a:t>NOW</a:t>
            </a:r>
            <a:endParaRPr lang="en" sz="4000" b="1" dirty="0">
              <a:solidFill>
                <a:schemeClr val="bg1"/>
              </a:solidFill>
            </a:endParaRPr>
          </a:p>
        </p:txBody>
      </p:sp>
      <p:sp>
        <p:nvSpPr>
          <p:cNvPr id="10" name="Shape 571"/>
          <p:cNvSpPr txBox="1">
            <a:spLocks/>
          </p:cNvSpPr>
          <p:nvPr/>
        </p:nvSpPr>
        <p:spPr>
          <a:xfrm>
            <a:off x="163702" y="1310209"/>
            <a:ext cx="4277466"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a:spcBef>
                <a:spcPts val="0"/>
              </a:spcBef>
              <a:buClr>
                <a:srgbClr val="139487"/>
              </a:buClr>
            </a:pPr>
            <a:r>
              <a:rPr lang="en" sz="1900" dirty="0"/>
              <a:t>Java was verbose, complex</a:t>
            </a:r>
          </a:p>
          <a:p>
            <a:pPr marL="571500">
              <a:spcBef>
                <a:spcPts val="0"/>
              </a:spcBef>
              <a:buClr>
                <a:srgbClr val="139487"/>
              </a:buClr>
            </a:pPr>
            <a:endParaRPr lang="en" sz="1900" dirty="0"/>
          </a:p>
          <a:p>
            <a:pPr marL="571500">
              <a:spcBef>
                <a:spcPts val="0"/>
              </a:spcBef>
              <a:buClr>
                <a:srgbClr val="139487"/>
              </a:buClr>
            </a:pPr>
            <a:r>
              <a:rPr lang="en" sz="1900" dirty="0"/>
              <a:t>Manual, SOAP based SOA</a:t>
            </a:r>
          </a:p>
          <a:p>
            <a:pPr marL="571500">
              <a:spcBef>
                <a:spcPts val="0"/>
              </a:spcBef>
              <a:buClr>
                <a:srgbClr val="139487"/>
              </a:buClr>
            </a:pPr>
            <a:endParaRPr lang="en" sz="1900" dirty="0"/>
          </a:p>
          <a:p>
            <a:pPr marL="571500">
              <a:spcBef>
                <a:spcPts val="0"/>
              </a:spcBef>
              <a:buClr>
                <a:srgbClr val="139487"/>
              </a:buClr>
            </a:pPr>
            <a:r>
              <a:rPr lang="en" sz="1900" dirty="0"/>
              <a:t>App server sprawl, manual</a:t>
            </a:r>
          </a:p>
          <a:p>
            <a:pPr marL="571500">
              <a:spcBef>
                <a:spcPts val="0"/>
              </a:spcBef>
              <a:buClr>
                <a:srgbClr val="139487"/>
              </a:buClr>
            </a:pPr>
            <a:endParaRPr lang="en" sz="1900" dirty="0"/>
          </a:p>
          <a:p>
            <a:pPr marL="571500">
              <a:spcBef>
                <a:spcPts val="0"/>
              </a:spcBef>
              <a:buClr>
                <a:srgbClr val="139487"/>
              </a:buClr>
            </a:pPr>
            <a:r>
              <a:rPr lang="en" sz="1900" dirty="0"/>
              <a:t>Complex Ops, Admin, Manage </a:t>
            </a:r>
          </a:p>
          <a:p>
            <a:pPr marL="571500">
              <a:spcBef>
                <a:spcPts val="0"/>
              </a:spcBef>
              <a:buClr>
                <a:srgbClr val="139487"/>
              </a:buClr>
            </a:pPr>
            <a:endParaRPr lang="en" sz="1900" dirty="0"/>
          </a:p>
          <a:p>
            <a:pPr marL="571500">
              <a:spcBef>
                <a:spcPts val="0"/>
              </a:spcBef>
              <a:buClr>
                <a:srgbClr val="139487"/>
              </a:buClr>
            </a:pPr>
            <a:r>
              <a:rPr lang="en" sz="1900" b="1" dirty="0"/>
              <a:t>Low productivity </a:t>
            </a:r>
            <a:r>
              <a:rPr lang="en" sz="1900" dirty="0"/>
              <a:t>for </a:t>
            </a:r>
            <a:endParaRPr lang="en" sz="1900" dirty="0" smtClean="0"/>
          </a:p>
          <a:p>
            <a:pPr marL="228600" indent="0">
              <a:spcBef>
                <a:spcPts val="0"/>
              </a:spcBef>
              <a:buClr>
                <a:srgbClr val="139487"/>
              </a:buClr>
              <a:buNone/>
            </a:pPr>
            <a:r>
              <a:rPr lang="en" sz="1900" dirty="0" smtClean="0"/>
              <a:t>     Development and </a:t>
            </a:r>
            <a:r>
              <a:rPr lang="en" sz="1900" dirty="0"/>
              <a:t>ops</a:t>
            </a:r>
          </a:p>
          <a:p>
            <a:pPr marL="514350" indent="-285750">
              <a:spcBef>
                <a:spcPts val="0"/>
              </a:spcBef>
              <a:buClr>
                <a:srgbClr val="139487"/>
              </a:buClr>
            </a:pPr>
            <a:endParaRPr lang="en" sz="1600" dirty="0"/>
          </a:p>
        </p:txBody>
      </p:sp>
      <p:sp>
        <p:nvSpPr>
          <p:cNvPr id="11" name="Shape 571"/>
          <p:cNvSpPr txBox="1">
            <a:spLocks/>
          </p:cNvSpPr>
          <p:nvPr/>
        </p:nvSpPr>
        <p:spPr>
          <a:xfrm>
            <a:off x="4697200" y="1310209"/>
            <a:ext cx="4277466"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a:spcBef>
                <a:spcPts val="0"/>
              </a:spcBef>
              <a:buClr>
                <a:schemeClr val="bg1"/>
              </a:buClr>
            </a:pPr>
            <a:r>
              <a:rPr lang="en" sz="1900" dirty="0">
                <a:solidFill>
                  <a:srgbClr val="FFFFFF"/>
                </a:solidFill>
              </a:rPr>
              <a:t>Dynamic </a:t>
            </a:r>
            <a:r>
              <a:rPr lang="en" sz="1900" dirty="0" smtClean="0">
                <a:solidFill>
                  <a:srgbClr val="FFFFFF"/>
                </a:solidFill>
              </a:rPr>
              <a:t>language </a:t>
            </a:r>
            <a:r>
              <a:rPr lang="en" sz="1900" dirty="0">
                <a:solidFill>
                  <a:srgbClr val="FFFFFF"/>
                </a:solidFill>
              </a:rPr>
              <a:t>productivity</a:t>
            </a:r>
          </a:p>
          <a:p>
            <a:pPr marL="571500">
              <a:spcBef>
                <a:spcPts val="0"/>
              </a:spcBef>
              <a:buClr>
                <a:schemeClr val="bg1"/>
              </a:buClr>
            </a:pPr>
            <a:endParaRPr lang="en" sz="1900" dirty="0">
              <a:solidFill>
                <a:srgbClr val="FFFFFF"/>
              </a:solidFill>
            </a:endParaRPr>
          </a:p>
          <a:p>
            <a:pPr marL="571500">
              <a:spcBef>
                <a:spcPts val="0"/>
              </a:spcBef>
              <a:buClr>
                <a:schemeClr val="bg1"/>
              </a:buClr>
            </a:pPr>
            <a:r>
              <a:rPr lang="en" sz="1900" dirty="0">
                <a:solidFill>
                  <a:srgbClr val="FFFFFF"/>
                </a:solidFill>
              </a:rPr>
              <a:t>Dynamic, REST microservices</a:t>
            </a:r>
          </a:p>
          <a:p>
            <a:pPr marL="571500">
              <a:spcBef>
                <a:spcPts val="0"/>
              </a:spcBef>
              <a:buClr>
                <a:schemeClr val="bg1"/>
              </a:buClr>
            </a:pPr>
            <a:endParaRPr lang="en" sz="1900" dirty="0">
              <a:solidFill>
                <a:srgbClr val="FFFFFF"/>
              </a:solidFill>
            </a:endParaRPr>
          </a:p>
          <a:p>
            <a:pPr marL="571500">
              <a:spcBef>
                <a:spcPts val="0"/>
              </a:spcBef>
              <a:buClr>
                <a:schemeClr val="bg1"/>
              </a:buClr>
            </a:pPr>
            <a:r>
              <a:rPr lang="en" sz="1900" dirty="0">
                <a:solidFill>
                  <a:srgbClr val="FFFFFF"/>
                </a:solidFill>
              </a:rPr>
              <a:t>Autoconfig &amp; embed app server</a:t>
            </a:r>
          </a:p>
          <a:p>
            <a:pPr marL="571500">
              <a:spcBef>
                <a:spcPts val="0"/>
              </a:spcBef>
              <a:buClr>
                <a:schemeClr val="bg1"/>
              </a:buClr>
            </a:pPr>
            <a:endParaRPr lang="en" sz="1900" dirty="0">
              <a:solidFill>
                <a:srgbClr val="FFFFFF"/>
              </a:solidFill>
            </a:endParaRPr>
          </a:p>
          <a:p>
            <a:pPr marL="571500">
              <a:spcBef>
                <a:spcPts val="0"/>
              </a:spcBef>
              <a:buClr>
                <a:schemeClr val="bg1"/>
              </a:buClr>
            </a:pPr>
            <a:r>
              <a:rPr lang="en" sz="1900" dirty="0">
                <a:solidFill>
                  <a:srgbClr val="FFFFFF"/>
                </a:solidFill>
              </a:rPr>
              <a:t>Prod Ops features with a switch</a:t>
            </a:r>
          </a:p>
          <a:p>
            <a:pPr marL="571500">
              <a:spcBef>
                <a:spcPts val="0"/>
              </a:spcBef>
              <a:buClr>
                <a:schemeClr val="bg1"/>
              </a:buClr>
            </a:pPr>
            <a:endParaRPr lang="en" sz="1900" dirty="0">
              <a:solidFill>
                <a:srgbClr val="FFFFFF"/>
              </a:solidFill>
            </a:endParaRPr>
          </a:p>
          <a:p>
            <a:pPr marL="571500">
              <a:spcBef>
                <a:spcPts val="0"/>
              </a:spcBef>
              <a:buClr>
                <a:schemeClr val="bg1"/>
              </a:buClr>
            </a:pPr>
            <a:r>
              <a:rPr lang="en" sz="1900" b="1" dirty="0">
                <a:solidFill>
                  <a:srgbClr val="FFFFFF"/>
                </a:solidFill>
              </a:rPr>
              <a:t>High productivity </a:t>
            </a:r>
            <a:r>
              <a:rPr lang="en" sz="1900" dirty="0">
                <a:solidFill>
                  <a:srgbClr val="FFFFFF"/>
                </a:solidFill>
              </a:rPr>
              <a:t>shared </a:t>
            </a:r>
            <a:endParaRPr lang="en" sz="1900" dirty="0" smtClean="0">
              <a:solidFill>
                <a:srgbClr val="FFFFFF"/>
              </a:solidFill>
            </a:endParaRPr>
          </a:p>
          <a:p>
            <a:pPr marL="571500">
              <a:spcBef>
                <a:spcPts val="0"/>
              </a:spcBef>
              <a:buClr>
                <a:schemeClr val="bg1"/>
              </a:buClr>
            </a:pPr>
            <a:r>
              <a:rPr lang="en" sz="1900" dirty="0" smtClean="0">
                <a:solidFill>
                  <a:srgbClr val="FFFFFF"/>
                </a:solidFill>
              </a:rPr>
              <a:t>DevOps </a:t>
            </a:r>
            <a:r>
              <a:rPr lang="en" sz="1900" dirty="0">
                <a:solidFill>
                  <a:srgbClr val="FFFFFF"/>
                </a:solidFill>
              </a:rPr>
              <a:t>responsibility</a:t>
            </a:r>
          </a:p>
          <a:p>
            <a:pPr marL="571500">
              <a:spcBef>
                <a:spcPts val="0"/>
              </a:spcBef>
              <a:buClr>
                <a:schemeClr val="bg1"/>
              </a:buClr>
            </a:pPr>
            <a:endParaRPr lang="en" sz="1900" dirty="0">
              <a:solidFill>
                <a:srgbClr val="FFFFFF"/>
              </a:solidFill>
            </a:endParaRPr>
          </a:p>
        </p:txBody>
      </p:sp>
    </p:spTree>
    <p:extLst>
      <p:ext uri="{BB962C8B-B14F-4D97-AF65-F5344CB8AC3E}">
        <p14:creationId xmlns:p14="http://schemas.microsoft.com/office/powerpoint/2010/main" val="1268589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28</a:t>
            </a:fld>
            <a:endParaRPr lang="en-US"/>
          </a:p>
        </p:txBody>
      </p:sp>
      <p:sp>
        <p:nvSpPr>
          <p:cNvPr id="3" name="Shape 542"/>
          <p:cNvSpPr txBox="1">
            <a:spLocks/>
          </p:cNvSpPr>
          <p:nvPr/>
        </p:nvSpPr>
        <p:spPr>
          <a:xfrm>
            <a:off x="2524606" y="1337205"/>
            <a:ext cx="5757333"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a:spcBef>
                <a:spcPts val="0"/>
              </a:spcBef>
              <a:buClr>
                <a:schemeClr val="accent1"/>
              </a:buClr>
            </a:pPr>
            <a:r>
              <a:rPr lang="en" sz="2000" dirty="0"/>
              <a:t>Dynamic language productivity with maturity of enterprise Java</a:t>
            </a:r>
          </a:p>
          <a:p>
            <a:pPr marL="571500">
              <a:spcBef>
                <a:spcPts val="0"/>
              </a:spcBef>
              <a:buClr>
                <a:schemeClr val="accent1"/>
              </a:buClr>
            </a:pPr>
            <a:endParaRPr lang="en" sz="2000" dirty="0"/>
          </a:p>
          <a:p>
            <a:pPr marL="571500">
              <a:spcBef>
                <a:spcPts val="0"/>
              </a:spcBef>
              <a:buClr>
                <a:schemeClr val="accent1"/>
              </a:buClr>
            </a:pPr>
            <a:r>
              <a:rPr lang="en" sz="2000" dirty="0"/>
              <a:t>Cloud Native: Direct support for Microservices, NetflixOSS++</a:t>
            </a:r>
          </a:p>
          <a:p>
            <a:pPr marL="571500">
              <a:spcBef>
                <a:spcPts val="0"/>
              </a:spcBef>
              <a:buClr>
                <a:schemeClr val="accent1"/>
              </a:buClr>
            </a:pPr>
            <a:endParaRPr lang="en" sz="2000" dirty="0"/>
          </a:p>
          <a:p>
            <a:pPr marL="571500">
              <a:spcBef>
                <a:spcPts val="0"/>
              </a:spcBef>
              <a:buClr>
                <a:schemeClr val="accent1"/>
              </a:buClr>
            </a:pPr>
            <a:r>
              <a:rPr lang="en" sz="2000" dirty="0"/>
              <a:t>Fully automated app server configuration and deployment</a:t>
            </a:r>
          </a:p>
          <a:p>
            <a:pPr marL="571500">
              <a:spcBef>
                <a:spcPts val="0"/>
              </a:spcBef>
              <a:buClr>
                <a:schemeClr val="accent1"/>
              </a:buClr>
            </a:pPr>
            <a:endParaRPr lang="en" sz="2000" dirty="0"/>
          </a:p>
          <a:p>
            <a:pPr marL="571500">
              <a:spcBef>
                <a:spcPts val="0"/>
              </a:spcBef>
              <a:buClr>
                <a:schemeClr val="accent1"/>
              </a:buClr>
            </a:pPr>
            <a:r>
              <a:rPr lang="en" sz="2000" dirty="0"/>
              <a:t>Production ready Ops metrics out of the box, with a </a:t>
            </a:r>
            <a:r>
              <a:rPr lang="en" sz="2000" dirty="0" smtClean="0"/>
              <a:t>switch</a:t>
            </a:r>
            <a:endParaRPr lang="en" sz="2000" dirty="0"/>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smtClean="0">
                <a:solidFill>
                  <a:srgbClr val="139487"/>
                </a:solidFill>
              </a:rPr>
              <a:t>Spring Boot</a:t>
            </a:r>
            <a:endParaRPr lang="en" sz="3200" b="1" dirty="0">
              <a:solidFill>
                <a:srgbClr val="139487"/>
              </a:solidFill>
            </a:endParaRPr>
          </a:p>
        </p:txBody>
      </p:sp>
      <p:pic>
        <p:nvPicPr>
          <p:cNvPr id="6" name="Picture 5"/>
          <p:cNvPicPr>
            <a:picLocks noChangeAspect="1"/>
          </p:cNvPicPr>
          <p:nvPr/>
        </p:nvPicPr>
        <p:blipFill>
          <a:blip r:embed="rId2">
            <a:alphaModFix amt="36000"/>
          </a:blip>
          <a:stretch>
            <a:fillRect/>
          </a:stretch>
        </p:blipFill>
        <p:spPr>
          <a:xfrm>
            <a:off x="-464151" y="1475750"/>
            <a:ext cx="3156898" cy="2834296"/>
          </a:xfrm>
          <a:prstGeom prst="rect">
            <a:avLst/>
          </a:prstGeom>
        </p:spPr>
      </p:pic>
    </p:spTree>
    <p:extLst>
      <p:ext uri="{BB962C8B-B14F-4D97-AF65-F5344CB8AC3E}">
        <p14:creationId xmlns:p14="http://schemas.microsoft.com/office/powerpoint/2010/main" val="13832629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66712" y="325437"/>
            <a:ext cx="4773458" cy="1571094"/>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US" b="0" i="0" u="none" strike="noStrike" cap="none" baseline="0" dirty="0">
                <a:solidFill>
                  <a:srgbClr val="008881"/>
                </a:solidFill>
                <a:latin typeface="Arial"/>
                <a:ea typeface="Arial"/>
                <a:cs typeface="Arial"/>
                <a:sym typeface="Arial"/>
              </a:rPr>
              <a:t>You must be this tall</a:t>
            </a:r>
            <a:br>
              <a:rPr lang="en-US" b="0" i="0" u="none" strike="noStrike" cap="none" baseline="0" dirty="0">
                <a:solidFill>
                  <a:srgbClr val="008881"/>
                </a:solidFill>
                <a:latin typeface="Arial"/>
                <a:ea typeface="Arial"/>
                <a:cs typeface="Arial"/>
                <a:sym typeface="Arial"/>
              </a:rPr>
            </a:br>
            <a:r>
              <a:rPr lang="en-US" b="0" i="0" u="none" strike="noStrike" cap="none" baseline="0" dirty="0">
                <a:solidFill>
                  <a:srgbClr val="008881"/>
                </a:solidFill>
                <a:latin typeface="Arial"/>
                <a:ea typeface="Arial"/>
                <a:cs typeface="Arial"/>
                <a:sym typeface="Arial"/>
              </a:rPr>
              <a:t>to use µServices…</a:t>
            </a:r>
          </a:p>
        </p:txBody>
      </p:sp>
      <p:grpSp>
        <p:nvGrpSpPr>
          <p:cNvPr id="507" name="Shape 507"/>
          <p:cNvGrpSpPr/>
          <p:nvPr/>
        </p:nvGrpSpPr>
        <p:grpSpPr>
          <a:xfrm>
            <a:off x="6007096" y="211178"/>
            <a:ext cx="2813054" cy="4275124"/>
            <a:chOff x="0" y="0"/>
            <a:chExt cx="2813053" cy="4275122"/>
          </a:xfrm>
        </p:grpSpPr>
        <p:pic>
          <p:nvPicPr>
            <p:cNvPr id="508" name="Shape 50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2813053" cy="4275122"/>
            </a:xfrm>
            <a:prstGeom prst="rect">
              <a:avLst/>
            </a:prstGeom>
            <a:noFill/>
            <a:ln>
              <a:noFill/>
            </a:ln>
          </p:spPr>
        </p:pic>
        <p:sp>
          <p:nvSpPr>
            <p:cNvPr id="509" name="Shape 509"/>
            <p:cNvSpPr/>
            <p:nvPr/>
          </p:nvSpPr>
          <p:spPr>
            <a:xfrm>
              <a:off x="306636" y="3998598"/>
              <a:ext cx="2329320" cy="20241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800" b="0" i="0" u="none" strike="noStrike" cap="none" baseline="0">
                  <a:solidFill>
                    <a:srgbClr val="FFFFFF"/>
                  </a:solidFill>
                  <a:latin typeface="Arial"/>
                  <a:ea typeface="Arial"/>
                  <a:cs typeface="Arial"/>
                  <a:sym typeface="Arial"/>
                </a:rPr>
                <a:t>https://www.flickr.com/photos/gusset/3723961589</a:t>
              </a:r>
            </a:p>
          </p:txBody>
        </p:sp>
      </p:grpSp>
      <p:sp>
        <p:nvSpPr>
          <p:cNvPr id="510" name="Shape 510"/>
          <p:cNvSpPr txBox="1"/>
          <p:nvPr/>
        </p:nvSpPr>
        <p:spPr>
          <a:xfrm>
            <a:off x="366712" y="1651413"/>
            <a:ext cx="8410579" cy="2280782"/>
          </a:xfrm>
          <a:prstGeom prst="rect">
            <a:avLst/>
          </a:prstGeom>
          <a:noFill/>
          <a:ln>
            <a:noFill/>
          </a:ln>
        </p:spPr>
        <p:txBody>
          <a:bodyPr lIns="91425" tIns="45700" rIns="91425" bIns="45700" anchor="t" anchorCtr="0">
            <a:noAutofit/>
          </a:bodyPr>
          <a:lstStyle/>
          <a:p>
            <a:pPr marL="228600" marR="0" lvl="0" indent="-228600" algn="l" rtl="0">
              <a:spcBef>
                <a:spcPts val="0"/>
              </a:spcBef>
              <a:buClr>
                <a:schemeClr val="dk2"/>
              </a:buClr>
              <a:buSzPct val="100000"/>
              <a:buFont typeface="Arial"/>
              <a:buChar char="•"/>
            </a:pPr>
            <a:r>
              <a:rPr lang="en-US" sz="1800" b="0" i="0" u="none" strike="noStrike" cap="none" baseline="0" dirty="0">
                <a:solidFill>
                  <a:srgbClr val="4D4D4D"/>
                </a:solidFill>
                <a:latin typeface="Arial"/>
                <a:ea typeface="Arial"/>
                <a:cs typeface="Arial"/>
                <a:sym typeface="Arial"/>
              </a:rPr>
              <a:t>RAPID PROVISIONING</a:t>
            </a:r>
          </a:p>
          <a:p>
            <a:pPr marL="228600" marR="0" lvl="0" indent="-228600" algn="l" rtl="0">
              <a:spcBef>
                <a:spcPts val="480"/>
              </a:spcBef>
              <a:buClr>
                <a:schemeClr val="dk2"/>
              </a:buClr>
              <a:buSzPct val="100000"/>
              <a:buFont typeface="Arial"/>
              <a:buChar char="•"/>
            </a:pPr>
            <a:r>
              <a:rPr lang="en-US" sz="1800" b="0" i="0" u="none" strike="noStrike" cap="none" baseline="0" dirty="0">
                <a:solidFill>
                  <a:srgbClr val="4D4D4D"/>
                </a:solidFill>
                <a:latin typeface="Arial"/>
                <a:ea typeface="Arial"/>
                <a:cs typeface="Arial"/>
                <a:sym typeface="Arial"/>
              </a:rPr>
              <a:t>BASIC MONITORING</a:t>
            </a:r>
          </a:p>
          <a:p>
            <a:pPr marL="228600" marR="0" lvl="0" indent="-228600" algn="l" rtl="0">
              <a:spcBef>
                <a:spcPts val="480"/>
              </a:spcBef>
              <a:buClr>
                <a:schemeClr val="dk2"/>
              </a:buClr>
              <a:buSzPct val="100000"/>
              <a:buFont typeface="Arial"/>
              <a:buChar char="•"/>
            </a:pPr>
            <a:r>
              <a:rPr lang="en-US" sz="1800" b="0" i="0" u="none" strike="noStrike" cap="none" baseline="0" dirty="0">
                <a:solidFill>
                  <a:srgbClr val="4D4D4D"/>
                </a:solidFill>
                <a:latin typeface="Arial"/>
                <a:ea typeface="Arial"/>
                <a:cs typeface="Arial"/>
                <a:sym typeface="Arial"/>
              </a:rPr>
              <a:t>RAPID APPLICATION DEPLOYMENT</a:t>
            </a:r>
          </a:p>
          <a:p>
            <a:pPr marL="228600" marR="0" lvl="0" indent="-228600" algn="l" rtl="0">
              <a:spcBef>
                <a:spcPts val="480"/>
              </a:spcBef>
              <a:buClr>
                <a:schemeClr val="dk2"/>
              </a:buClr>
              <a:buSzPct val="100000"/>
              <a:buFont typeface="Arial"/>
              <a:buChar char="•"/>
            </a:pPr>
            <a:r>
              <a:rPr lang="en-US" sz="1800" b="0" i="0" u="none" strike="noStrike" cap="none" baseline="0" dirty="0">
                <a:solidFill>
                  <a:srgbClr val="4D4D4D"/>
                </a:solidFill>
                <a:latin typeface="Arial"/>
                <a:ea typeface="Arial"/>
                <a:cs typeface="Arial"/>
                <a:sym typeface="Arial"/>
              </a:rPr>
              <a:t>DEVOPS CULTURE</a:t>
            </a:r>
          </a:p>
        </p:txBody>
      </p:sp>
      <p:sp>
        <p:nvSpPr>
          <p:cNvPr id="511" name="Shape 511"/>
          <p:cNvSpPr/>
          <p:nvPr/>
        </p:nvSpPr>
        <p:spPr>
          <a:xfrm>
            <a:off x="366712" y="4679951"/>
            <a:ext cx="6367094" cy="4089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800" b="0" i="0" u="none" strike="noStrike" cap="none" baseline="0" dirty="0">
                <a:solidFill>
                  <a:srgbClr val="138A7E"/>
                </a:solidFill>
                <a:latin typeface="Arial"/>
                <a:ea typeface="Arial"/>
                <a:cs typeface="Arial"/>
                <a:sym typeface="Arial"/>
              </a:rPr>
              <a:t>http://</a:t>
            </a:r>
            <a:r>
              <a:rPr lang="en-US" sz="1800" b="0" i="0" u="none" strike="noStrike" cap="none" baseline="0" dirty="0" err="1">
                <a:solidFill>
                  <a:srgbClr val="138A7E"/>
                </a:solidFill>
                <a:latin typeface="Arial"/>
                <a:ea typeface="Arial"/>
                <a:cs typeface="Arial"/>
                <a:sym typeface="Arial"/>
              </a:rPr>
              <a:t>martinfowler.com</a:t>
            </a:r>
            <a:r>
              <a:rPr lang="en-US" sz="1800" b="0" i="0" u="none" strike="noStrike" cap="none" baseline="0" dirty="0">
                <a:solidFill>
                  <a:srgbClr val="138A7E"/>
                </a:solidFill>
                <a:latin typeface="Arial"/>
                <a:ea typeface="Arial"/>
                <a:cs typeface="Arial"/>
                <a:sym typeface="Arial"/>
              </a:rPr>
              <a:t>/</a:t>
            </a:r>
            <a:r>
              <a:rPr lang="en-US" sz="1800" b="0" i="0" u="none" strike="noStrike" cap="none" baseline="0" dirty="0" err="1">
                <a:solidFill>
                  <a:srgbClr val="138A7E"/>
                </a:solidFill>
                <a:latin typeface="Arial"/>
                <a:ea typeface="Arial"/>
                <a:cs typeface="Arial"/>
                <a:sym typeface="Arial"/>
              </a:rPr>
              <a:t>bliki</a:t>
            </a:r>
            <a:r>
              <a:rPr lang="en-US" sz="1800" b="0" i="0" u="none" strike="noStrike" cap="none" baseline="0" dirty="0">
                <a:solidFill>
                  <a:srgbClr val="138A7E"/>
                </a:solidFill>
                <a:latin typeface="Arial"/>
                <a:ea typeface="Arial"/>
                <a:cs typeface="Arial"/>
                <a:sym typeface="Arial"/>
              </a:rPr>
              <a:t>/</a:t>
            </a:r>
            <a:r>
              <a:rPr lang="en-US" sz="1800" b="0" i="0" u="none" strike="noStrike" cap="none" baseline="0" dirty="0" err="1">
                <a:solidFill>
                  <a:srgbClr val="138A7E"/>
                </a:solidFill>
                <a:latin typeface="Arial"/>
                <a:ea typeface="Arial"/>
                <a:cs typeface="Arial"/>
                <a:sym typeface="Arial"/>
              </a:rPr>
              <a:t>MicroservicePrerequisites.html</a:t>
            </a:r>
            <a:endParaRPr lang="en-US" sz="1800" b="0" i="0" u="none" strike="noStrike" cap="none" baseline="0" dirty="0">
              <a:solidFill>
                <a:srgbClr val="138A7E"/>
              </a:solidFill>
              <a:latin typeface="Arial"/>
              <a:ea typeface="Arial"/>
              <a:cs typeface="Arial"/>
              <a:sym typeface="Arial"/>
            </a:endParaRP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8575" y="3175042"/>
            <a:ext cx="3286125" cy="1311260"/>
          </a:xfrm>
          <a:prstGeom prst="rect">
            <a:avLst/>
          </a:prstGeom>
        </p:spPr>
      </p:pic>
    </p:spTree>
    <p:extLst>
      <p:ext uri="{BB962C8B-B14F-4D97-AF65-F5344CB8AC3E}">
        <p14:creationId xmlns:p14="http://schemas.microsoft.com/office/powerpoint/2010/main" val="15383502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65318" y="-20750"/>
            <a:ext cx="6078682" cy="5143500"/>
          </a:xfrm>
          <a:prstGeom prst="rect">
            <a:avLst/>
          </a:prstGeom>
        </p:spPr>
      </p:pic>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640" y="955231"/>
            <a:ext cx="5067764" cy="17430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216962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8100"/>
            <a:ext cx="9144000" cy="5060044"/>
          </a:xfrm>
          <a:prstGeom prst="rect">
            <a:avLst/>
          </a:prstGeom>
        </p:spPr>
      </p:pic>
    </p:spTree>
    <p:extLst>
      <p:ext uri="{BB962C8B-B14F-4D97-AF65-F5344CB8AC3E}">
        <p14:creationId xmlns:p14="http://schemas.microsoft.com/office/powerpoint/2010/main" val="111425912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100" y="0"/>
            <a:ext cx="8297179" cy="5143500"/>
          </a:xfrm>
          <a:prstGeom prst="rect">
            <a:avLst/>
          </a:prstGeom>
        </p:spPr>
      </p:pic>
    </p:spTree>
    <p:extLst>
      <p:ext uri="{BB962C8B-B14F-4D97-AF65-F5344CB8AC3E}">
        <p14:creationId xmlns:p14="http://schemas.microsoft.com/office/powerpoint/2010/main" val="115108324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4592573"/>
            <a:ext cx="9143999" cy="1477328"/>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a:p>
        </p:txBody>
      </p:sp>
      <p:sp>
        <p:nvSpPr>
          <p:cNvPr id="16" name="TextBox 15"/>
          <p:cNvSpPr txBox="1"/>
          <p:nvPr/>
        </p:nvSpPr>
        <p:spPr>
          <a:xfrm>
            <a:off x="0" y="8"/>
            <a:ext cx="9143999" cy="1477328"/>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a:p>
        </p:txBody>
      </p:sp>
      <p:sp>
        <p:nvSpPr>
          <p:cNvPr id="3" name="Rectangle 2"/>
          <p:cNvSpPr/>
          <p:nvPr/>
        </p:nvSpPr>
        <p:spPr>
          <a:xfrm>
            <a:off x="600372" y="2343930"/>
            <a:ext cx="7078890" cy="1323439"/>
          </a:xfrm>
          <a:prstGeom prst="rect">
            <a:avLst/>
          </a:prstGeom>
        </p:spPr>
        <p:txBody>
          <a:bodyPr wrap="square">
            <a:spAutoFit/>
          </a:bodyPr>
          <a:lstStyle/>
          <a:p>
            <a:r>
              <a:rPr lang="en-US" sz="1600" b="1" dirty="0" smtClean="0">
                <a:solidFill>
                  <a:srgbClr val="008774"/>
                </a:solidFill>
              </a:rPr>
              <a:t>“Pivotal </a:t>
            </a:r>
            <a:r>
              <a:rPr lang="en-US" sz="1600" b="1" dirty="0">
                <a:solidFill>
                  <a:srgbClr val="008774"/>
                </a:solidFill>
              </a:rPr>
              <a:t>Cloud Foundry </a:t>
            </a:r>
            <a:r>
              <a:rPr lang="en-US" sz="1600" dirty="0" smtClean="0"/>
              <a:t>is the </a:t>
            </a:r>
            <a:r>
              <a:rPr lang="en-US" sz="1600" dirty="0"/>
              <a:t>multi-cloud platform where the cloud native applications live and all the heavy lifting is automated, while </a:t>
            </a:r>
            <a:r>
              <a:rPr lang="en-US" sz="1600" b="1" dirty="0">
                <a:solidFill>
                  <a:srgbClr val="008774"/>
                </a:solidFill>
              </a:rPr>
              <a:t>Spring Boot </a:t>
            </a:r>
            <a:r>
              <a:rPr lang="en-US" sz="1600" dirty="0"/>
              <a:t>consolidates itself as the de facto standard framework for cloud native, and </a:t>
            </a:r>
            <a:r>
              <a:rPr lang="en-US" sz="1600" b="1" dirty="0">
                <a:solidFill>
                  <a:srgbClr val="008774"/>
                </a:solidFill>
              </a:rPr>
              <a:t>Spring Cloud Dataflow </a:t>
            </a:r>
            <a:r>
              <a:rPr lang="en-US" sz="1600" dirty="0"/>
              <a:t>sets the new patterns for cloud native enterprise application and data </a:t>
            </a:r>
            <a:r>
              <a:rPr lang="en-US" sz="1600" dirty="0" smtClean="0"/>
              <a:t>integration”</a:t>
            </a:r>
            <a:endParaRPr lang="en-US" sz="1600"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04230" y="1634676"/>
            <a:ext cx="1241291" cy="1268999"/>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569" y="606106"/>
            <a:ext cx="2864015" cy="692605"/>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5685" y="626280"/>
            <a:ext cx="2574319" cy="461004"/>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82910" y="645725"/>
            <a:ext cx="1958955" cy="652985"/>
          </a:xfrm>
          <a:prstGeom prst="rect">
            <a:avLst/>
          </a:prstGeom>
        </p:spPr>
      </p:pic>
      <p:sp>
        <p:nvSpPr>
          <p:cNvPr id="15" name="TextBox 14"/>
          <p:cNvSpPr txBox="1"/>
          <p:nvPr/>
        </p:nvSpPr>
        <p:spPr>
          <a:xfrm>
            <a:off x="452423" y="4701490"/>
            <a:ext cx="7468423" cy="307777"/>
          </a:xfrm>
          <a:prstGeom prst="rect">
            <a:avLst/>
          </a:prstGeom>
          <a:noFill/>
        </p:spPr>
        <p:txBody>
          <a:bodyPr wrap="none" rtlCol="0">
            <a:spAutoFit/>
          </a:bodyPr>
          <a:lstStyle/>
          <a:p>
            <a:r>
              <a:rPr lang="en-US" sz="1400" dirty="0">
                <a:hlinkClick r:id="rId6"/>
              </a:rPr>
              <a:t>https://</a:t>
            </a:r>
            <a:r>
              <a:rPr lang="en-US" sz="1400" dirty="0" err="1">
                <a:hlinkClick r:id="rId6"/>
              </a:rPr>
              <a:t>www.linkedin.com</a:t>
            </a:r>
            <a:r>
              <a:rPr lang="en-US" sz="1400" dirty="0">
                <a:hlinkClick r:id="rId6"/>
              </a:rPr>
              <a:t>/pulse/cloud-native-architectures-rise-data-</a:t>
            </a:r>
            <a:r>
              <a:rPr lang="en-US" sz="1400" dirty="0" err="1">
                <a:hlinkClick r:id="rId6"/>
              </a:rPr>
              <a:t>microservices</a:t>
            </a:r>
            <a:r>
              <a:rPr lang="en-US" sz="1400" dirty="0">
                <a:hlinkClick r:id="rId6"/>
              </a:rPr>
              <a:t>-</a:t>
            </a:r>
            <a:r>
              <a:rPr lang="en-US" sz="1400" dirty="0" err="1">
                <a:hlinkClick r:id="rId6"/>
              </a:rPr>
              <a:t>fred-melo</a:t>
            </a:r>
            <a:endParaRPr lang="en-US" sz="1400" dirty="0"/>
          </a:p>
        </p:txBody>
      </p:sp>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39757" y="107993"/>
            <a:ext cx="2607742" cy="360780"/>
          </a:xfrm>
          <a:prstGeom prst="rect">
            <a:avLst/>
          </a:prstGeom>
        </p:spPr>
      </p:pic>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05514" y="3743038"/>
            <a:ext cx="4240007" cy="589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386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5488" y="143962"/>
            <a:ext cx="7790535" cy="4217925"/>
          </a:xfrm>
          <a:prstGeom prst="rect">
            <a:avLst/>
          </a:prstGeom>
        </p:spPr>
      </p:pic>
      <p:sp>
        <p:nvSpPr>
          <p:cNvPr id="3" name="Rectangle 2"/>
          <p:cNvSpPr/>
          <p:nvPr/>
        </p:nvSpPr>
        <p:spPr>
          <a:xfrm>
            <a:off x="2725485" y="4561090"/>
            <a:ext cx="3685624" cy="400110"/>
          </a:xfrm>
          <a:prstGeom prst="rect">
            <a:avLst/>
          </a:prstGeom>
        </p:spPr>
        <p:txBody>
          <a:bodyPr wrap="none">
            <a:spAutoFit/>
          </a:bodyPr>
          <a:lstStyle/>
          <a:p>
            <a:r>
              <a:rPr lang="en-US" sz="2000" b="1" dirty="0">
                <a:solidFill>
                  <a:srgbClr val="138A7E"/>
                </a:solidFill>
              </a:rPr>
              <a:t>https://</a:t>
            </a:r>
            <a:r>
              <a:rPr lang="en-US" sz="2000" b="1" dirty="0" err="1">
                <a:solidFill>
                  <a:srgbClr val="138A7E"/>
                </a:solidFill>
              </a:rPr>
              <a:t>springoneplatform.io</a:t>
            </a:r>
            <a:r>
              <a:rPr lang="en-US" sz="2000" b="1" dirty="0">
                <a:solidFill>
                  <a:srgbClr val="138A7E"/>
                </a:solidFill>
              </a:rPr>
              <a:t>/</a:t>
            </a:r>
          </a:p>
        </p:txBody>
      </p:sp>
    </p:spTree>
    <p:extLst>
      <p:ext uri="{BB962C8B-B14F-4D97-AF65-F5344CB8AC3E}">
        <p14:creationId xmlns:p14="http://schemas.microsoft.com/office/powerpoint/2010/main" val="123510972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0098" y="114462"/>
            <a:ext cx="2977489" cy="1810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564"/>
            <a:ext cx="3550528" cy="1824791"/>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3300" y="2434904"/>
            <a:ext cx="3216798" cy="20021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04589" y="3157389"/>
            <a:ext cx="3305624" cy="1745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40834" y="1496264"/>
            <a:ext cx="3569379" cy="1479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62789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3493232" cy="1548032"/>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171" y="1816995"/>
            <a:ext cx="4647193" cy="2011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25394" y="2851047"/>
            <a:ext cx="4442339" cy="20989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1934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2653" y="1141072"/>
            <a:ext cx="4114487" cy="2862963"/>
          </a:xfrm>
          <a:prstGeom prst="rect">
            <a:avLst/>
          </a:prstGeom>
        </p:spPr>
      </p:pic>
    </p:spTree>
    <p:extLst>
      <p:ext uri="{BB962C8B-B14F-4D97-AF65-F5344CB8AC3E}">
        <p14:creationId xmlns:p14="http://schemas.microsoft.com/office/powerpoint/2010/main" val="14531237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pic>
        <p:nvPicPr>
          <p:cNvPr id="1425" name="Shape 1425"/>
          <p:cNvPicPr preferRelativeResize="0">
            <a:picLocks noGrp="1"/>
          </p:cNvPicPr>
          <p:nvPr>
            <p:ph type="pic" idx="2"/>
          </p:nvPr>
        </p:nvPicPr>
        <p:blipFill rotWithShape="1">
          <a:blip r:embed="rId3" cstate="email">
            <a:alphaModFix/>
            <a:extLst>
              <a:ext uri="{28A0092B-C50C-407E-A947-70E740481C1C}">
                <a14:useLocalDpi xmlns:a14="http://schemas.microsoft.com/office/drawing/2010/main"/>
              </a:ext>
            </a:extLst>
          </a:blip>
          <a:srcRect/>
          <a:stretch/>
        </p:blipFill>
        <p:spPr>
          <a:xfrm>
            <a:off x="114300" y="112713"/>
            <a:ext cx="8915400" cy="4918200"/>
          </a:xfrm>
          <a:prstGeom prst="rect">
            <a:avLst/>
          </a:prstGeom>
          <a:noFill/>
          <a:ln>
            <a:noFill/>
          </a:ln>
        </p:spPr>
      </p:pic>
      <p:sp>
        <p:nvSpPr>
          <p:cNvPr id="1426" name="Shape 1426"/>
          <p:cNvSpPr/>
          <p:nvPr/>
        </p:nvSpPr>
        <p:spPr>
          <a:xfrm>
            <a:off x="114300" y="112713"/>
            <a:ext cx="8915400" cy="4919400"/>
          </a:xfrm>
          <a:prstGeom prst="rect">
            <a:avLst/>
          </a:prstGeom>
          <a:solidFill>
            <a:srgbClr val="199F80">
              <a:alpha val="84710"/>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427" name="Shape 1427"/>
          <p:cNvSpPr txBox="1"/>
          <p:nvPr/>
        </p:nvSpPr>
        <p:spPr>
          <a:xfrm>
            <a:off x="519545" y="1140588"/>
            <a:ext cx="8104800" cy="2862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6000">
                <a:solidFill>
                  <a:schemeClr val="lt1"/>
                </a:solidFill>
                <a:latin typeface="Arial"/>
                <a:ea typeface="Arial"/>
                <a:cs typeface="Arial"/>
                <a:sym typeface="Arial"/>
              </a:rPr>
              <a:t>Do what works.</a:t>
            </a:r>
          </a:p>
          <a:p>
            <a:pPr marL="0" marR="0" lvl="0" indent="0" algn="l" rtl="0">
              <a:spcBef>
                <a:spcPts val="0"/>
              </a:spcBef>
              <a:buSzPct val="25000"/>
              <a:buNone/>
            </a:pPr>
            <a:r>
              <a:rPr lang="en-US" sz="6000">
                <a:solidFill>
                  <a:schemeClr val="lt1"/>
                </a:solidFill>
                <a:latin typeface="Arial"/>
                <a:ea typeface="Arial"/>
                <a:cs typeface="Arial"/>
                <a:sym typeface="Arial"/>
              </a:rPr>
              <a:t>Do the right thing.</a:t>
            </a:r>
          </a:p>
          <a:p>
            <a:pPr marL="0" marR="0" lvl="0" indent="0" algn="l" rtl="0">
              <a:spcBef>
                <a:spcPts val="0"/>
              </a:spcBef>
              <a:buSzPct val="25000"/>
              <a:buNone/>
            </a:pPr>
            <a:r>
              <a:rPr lang="en-US" sz="6000">
                <a:solidFill>
                  <a:schemeClr val="lt1"/>
                </a:solidFill>
                <a:latin typeface="Arial"/>
                <a:ea typeface="Arial"/>
                <a:cs typeface="Arial"/>
                <a:sym typeface="Arial"/>
              </a:rPr>
              <a:t>Be kind.</a:t>
            </a:r>
          </a:p>
        </p:txBody>
      </p:sp>
      <p:pic>
        <p:nvPicPr>
          <p:cNvPr id="1428" name="Shape 142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098903" y="4658051"/>
            <a:ext cx="755700" cy="185700"/>
          </a:xfrm>
          <a:prstGeom prst="rect">
            <a:avLst/>
          </a:prstGeom>
          <a:noFill/>
          <a:ln>
            <a:noFill/>
          </a:ln>
        </p:spPr>
      </p:pic>
    </p:spTree>
    <p:extLst>
      <p:ext uri="{BB962C8B-B14F-4D97-AF65-F5344CB8AC3E}">
        <p14:creationId xmlns:p14="http://schemas.microsoft.com/office/powerpoint/2010/main" val="205727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25" y="164341"/>
            <a:ext cx="8410575" cy="460375"/>
          </a:xfrm>
        </p:spPr>
        <p:txBody>
          <a:bodyPr/>
          <a:lstStyle/>
          <a:p>
            <a:r>
              <a:rPr lang="en-US" sz="2800" b="1" dirty="0" smtClean="0">
                <a:solidFill>
                  <a:srgbClr val="008881"/>
                </a:solidFill>
              </a:rPr>
              <a:t>Expected outcome for Raytheon</a:t>
            </a:r>
            <a:endParaRPr lang="en-US" sz="2800" b="1" dirty="0"/>
          </a:p>
        </p:txBody>
      </p:sp>
      <p:sp>
        <p:nvSpPr>
          <p:cNvPr id="4" name="Content Placeholder 3"/>
          <p:cNvSpPr>
            <a:spLocks noGrp="1"/>
          </p:cNvSpPr>
          <p:nvPr>
            <p:ph type="body" idx="1"/>
          </p:nvPr>
        </p:nvSpPr>
        <p:spPr>
          <a:xfrm>
            <a:off x="211238" y="1090086"/>
            <a:ext cx="5202031" cy="3576981"/>
          </a:xfrm>
          <a:prstGeom prst="rect">
            <a:avLst/>
          </a:prstGeom>
        </p:spPr>
        <p:txBody>
          <a:bodyPr/>
          <a:lstStyle/>
          <a:p>
            <a:pPr marL="228600" lvl="0" indent="-203200">
              <a:lnSpc>
                <a:spcPct val="115000"/>
              </a:lnSpc>
              <a:spcBef>
                <a:spcPts val="0"/>
              </a:spcBef>
              <a:buClr>
                <a:srgbClr val="008881"/>
              </a:buClr>
            </a:pPr>
            <a:r>
              <a:rPr lang="en-US" sz="1800" dirty="0" smtClean="0">
                <a:solidFill>
                  <a:srgbClr val="4D4D4D"/>
                </a:solidFill>
              </a:rPr>
              <a:t>Developer and IT Operation Productivity</a:t>
            </a:r>
          </a:p>
          <a:p>
            <a:pPr lvl="1">
              <a:buClr>
                <a:schemeClr val="accent3"/>
              </a:buClr>
              <a:buSzPct val="70000"/>
              <a:buFont typeface="Courier New"/>
              <a:buChar char="o"/>
            </a:pPr>
            <a:r>
              <a:rPr lang="en-US" sz="1200" dirty="0" smtClean="0">
                <a:solidFill>
                  <a:srgbClr val="4D4D4D"/>
                </a:solidFill>
              </a:rPr>
              <a:t>Average </a:t>
            </a:r>
            <a:r>
              <a:rPr lang="en-US" sz="1200" dirty="0">
                <a:solidFill>
                  <a:srgbClr val="4D4D4D"/>
                </a:solidFill>
              </a:rPr>
              <a:t>Developer is able to Provision and Install 50% faster</a:t>
            </a:r>
          </a:p>
          <a:p>
            <a:pPr lvl="1">
              <a:buClr>
                <a:schemeClr val="accent3"/>
              </a:buClr>
              <a:buSzPct val="70000"/>
              <a:buFont typeface="Courier New"/>
              <a:buChar char="o"/>
            </a:pPr>
            <a:r>
              <a:rPr lang="en-US" sz="1200" dirty="0" smtClean="0">
                <a:solidFill>
                  <a:srgbClr val="4D4D4D"/>
                </a:solidFill>
              </a:rPr>
              <a:t>Average IT Operator can Configure, Deploy, Monitor and Scale App Lifecycle 90% faster.</a:t>
            </a:r>
          </a:p>
          <a:p>
            <a:pPr lvl="1">
              <a:buClr>
                <a:schemeClr val="accent3"/>
              </a:buClr>
              <a:buSzPct val="70000"/>
              <a:buFont typeface="Courier New"/>
              <a:buChar char="o"/>
            </a:pPr>
            <a:r>
              <a:rPr lang="en-US" sz="1200" dirty="0">
                <a:solidFill>
                  <a:srgbClr val="4D4D4D"/>
                </a:solidFill>
              </a:rPr>
              <a:t>Support </a:t>
            </a:r>
            <a:r>
              <a:rPr lang="en-US" sz="1200" dirty="0" smtClean="0">
                <a:solidFill>
                  <a:srgbClr val="4D4D4D"/>
                </a:solidFill>
              </a:rPr>
              <a:t>multiple development languages</a:t>
            </a:r>
          </a:p>
          <a:p>
            <a:pPr marL="228600" lvl="0" indent="-203200">
              <a:lnSpc>
                <a:spcPct val="115000"/>
              </a:lnSpc>
              <a:spcBef>
                <a:spcPts val="0"/>
              </a:spcBef>
              <a:buClr>
                <a:srgbClr val="008881"/>
              </a:buClr>
            </a:pPr>
            <a:r>
              <a:rPr lang="en-US" sz="1800" dirty="0" smtClean="0">
                <a:solidFill>
                  <a:srgbClr val="4D4D4D"/>
                </a:solidFill>
              </a:rPr>
              <a:t>Software License Savings</a:t>
            </a:r>
          </a:p>
          <a:p>
            <a:pPr lvl="1">
              <a:buClr>
                <a:schemeClr val="accent3"/>
              </a:buClr>
              <a:buSzPct val="70000"/>
              <a:buFont typeface="Courier New"/>
              <a:buChar char="o"/>
            </a:pPr>
            <a:r>
              <a:rPr lang="en-US" sz="1200" dirty="0">
                <a:solidFill>
                  <a:srgbClr val="4D4D4D"/>
                </a:solidFill>
              </a:rPr>
              <a:t>Based on Open Source platform and designed to avoid vendor lock-in</a:t>
            </a:r>
          </a:p>
          <a:p>
            <a:pPr lvl="1">
              <a:buClr>
                <a:schemeClr val="accent3"/>
              </a:buClr>
              <a:buSzPct val="70000"/>
              <a:buFont typeface="Courier New"/>
              <a:buChar char="o"/>
            </a:pPr>
            <a:r>
              <a:rPr lang="en-US" sz="1200" dirty="0">
                <a:solidFill>
                  <a:srgbClr val="4D4D4D"/>
                </a:solidFill>
              </a:rPr>
              <a:t>Single platform removes the need for complex, multi-vendor contracts</a:t>
            </a:r>
          </a:p>
          <a:p>
            <a:pPr lvl="1">
              <a:buClr>
                <a:schemeClr val="accent3"/>
              </a:buClr>
              <a:buSzPct val="70000"/>
              <a:buFont typeface="Courier New"/>
              <a:buChar char="o"/>
            </a:pPr>
            <a:r>
              <a:rPr lang="en-US" sz="1200" dirty="0">
                <a:solidFill>
                  <a:srgbClr val="4D4D4D"/>
                </a:solidFill>
              </a:rPr>
              <a:t>Future-Proof your IT environment</a:t>
            </a:r>
          </a:p>
          <a:p>
            <a:pPr marL="228600" lvl="0" indent="-203200">
              <a:lnSpc>
                <a:spcPct val="115000"/>
              </a:lnSpc>
              <a:spcBef>
                <a:spcPts val="0"/>
              </a:spcBef>
              <a:buClr>
                <a:srgbClr val="008881"/>
              </a:buClr>
            </a:pPr>
            <a:r>
              <a:rPr lang="en-US" sz="1800" dirty="0" smtClean="0">
                <a:solidFill>
                  <a:srgbClr val="4D4D4D"/>
                </a:solidFill>
              </a:rPr>
              <a:t>Infrastructure Utilization</a:t>
            </a:r>
          </a:p>
          <a:p>
            <a:pPr lvl="1">
              <a:buClr>
                <a:schemeClr val="accent3"/>
              </a:buClr>
              <a:buSzPct val="70000"/>
              <a:buFont typeface="Courier New"/>
              <a:buChar char="o"/>
            </a:pPr>
            <a:r>
              <a:rPr lang="en-US" sz="1200" dirty="0">
                <a:solidFill>
                  <a:srgbClr val="4D4D4D"/>
                </a:solidFill>
              </a:rPr>
              <a:t>App-centric instead of infra-centric approach</a:t>
            </a:r>
          </a:p>
          <a:p>
            <a:pPr lvl="1">
              <a:buClr>
                <a:schemeClr val="accent3"/>
              </a:buClr>
              <a:buSzPct val="70000"/>
              <a:buFont typeface="Courier New"/>
              <a:buChar char="o"/>
            </a:pPr>
            <a:r>
              <a:rPr lang="en-US" sz="1200" dirty="0">
                <a:solidFill>
                  <a:srgbClr val="4D4D4D"/>
                </a:solidFill>
              </a:rPr>
              <a:t>Higher packing density equals better workload utilization</a:t>
            </a:r>
          </a:p>
          <a:p>
            <a:pPr lvl="1">
              <a:buClr>
                <a:schemeClr val="accent3"/>
              </a:buClr>
              <a:buSzPct val="70000"/>
              <a:buFont typeface="Courier New"/>
              <a:buChar char="o"/>
            </a:pPr>
            <a:r>
              <a:rPr lang="en-US" sz="1200" dirty="0">
                <a:solidFill>
                  <a:srgbClr val="4D4D4D"/>
                </a:solidFill>
              </a:rPr>
              <a:t>Spend time optimizing for business needs, instead of configuration management</a:t>
            </a:r>
          </a:p>
          <a:p>
            <a:pPr>
              <a:buFont typeface="Arial"/>
              <a:buChar char="•"/>
            </a:pPr>
            <a:endParaRPr lang="en-US" dirty="0">
              <a:solidFill>
                <a:srgbClr val="4D4D4D"/>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29" y="1363618"/>
            <a:ext cx="3242099" cy="175980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2956" y="3217105"/>
            <a:ext cx="3083472" cy="57456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36593" y="3897994"/>
            <a:ext cx="2959835" cy="682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6907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400" b="1" dirty="0" smtClean="0">
                <a:solidFill>
                  <a:srgbClr val="008881"/>
                </a:solidFill>
              </a:rPr>
              <a:t>Software/Support replaced by platform</a:t>
            </a:r>
            <a:endParaRPr lang="en-US" sz="2400" b="1" dirty="0">
              <a:solidFill>
                <a:srgbClr val="2AC6AE"/>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0884346"/>
              </p:ext>
            </p:extLst>
          </p:nvPr>
        </p:nvGraphicFramePr>
        <p:xfrm>
          <a:off x="279880" y="948743"/>
          <a:ext cx="8562736" cy="3674622"/>
        </p:xfrm>
        <a:graphic>
          <a:graphicData uri="http://schemas.openxmlformats.org/drawingml/2006/table">
            <a:tbl>
              <a:tblPr firstRow="1" bandRow="1">
                <a:effectLst/>
                <a:tableStyleId>{2D5ABB26-0587-4C30-8999-92F81FD0307C}</a:tableStyleId>
              </a:tblPr>
              <a:tblGrid>
                <a:gridCol w="3953607"/>
                <a:gridCol w="4609129"/>
              </a:tblGrid>
              <a:tr h="342066">
                <a:tc>
                  <a:txBody>
                    <a:bodyPr/>
                    <a:lstStyle/>
                    <a:p>
                      <a:r>
                        <a:rPr lang="en-US" sz="1200" b="1" dirty="0" smtClean="0">
                          <a:solidFill>
                            <a:schemeClr val="bg1"/>
                          </a:solidFill>
                        </a:rPr>
                        <a:t>Included</a:t>
                      </a:r>
                      <a:endParaRPr lang="en-US" sz="1200" b="1"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2"/>
                    </a:solidFill>
                  </a:tcPr>
                </a:tc>
                <a:tc>
                  <a:txBody>
                    <a:bodyPr/>
                    <a:lstStyle/>
                    <a:p>
                      <a:r>
                        <a:rPr lang="en-US" sz="1200" b="1" dirty="0" smtClean="0">
                          <a:solidFill>
                            <a:schemeClr val="bg1"/>
                          </a:solidFill>
                        </a:rPr>
                        <a:t>Cost Takeout</a:t>
                      </a:r>
                      <a:endParaRPr lang="en-US" sz="1200" b="1"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2"/>
                    </a:solidFill>
                  </a:tcPr>
                </a:tc>
              </a:tr>
              <a:tr h="39960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OS Support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sz="1100" dirty="0" smtClean="0"/>
                        <a:t>gets you out of the business of managing/updating/paying for OS - eg. RHEL ~$500/Year/VM</a:t>
                      </a:r>
                      <a:endParaRPr lang="en-US" sz="11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3420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App Server Support </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sz="1100" dirty="0" smtClean="0"/>
                        <a:t>Apache Tomcat/tcServer Support - generally priced at $500/core/year</a:t>
                      </a:r>
                      <a:endParaRPr lang="en-US" sz="11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3420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Spring Developer Support </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sz="1100" dirty="0" smtClean="0"/>
                        <a:t>Generally priced at $2000/Dev/Year</a:t>
                      </a:r>
                      <a:endParaRPr lang="en-US" sz="11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3420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Spring OSS Support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sz="1100" dirty="0" smtClean="0"/>
                        <a:t>Generally priced</a:t>
                      </a:r>
                      <a:r>
                        <a:rPr lang="en-US" sz="1100" baseline="0" dirty="0" smtClean="0"/>
                        <a:t> at $94/core/year</a:t>
                      </a:r>
                      <a:endParaRPr lang="en-US" sz="11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39960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Spring Cloud Services (Eg. Netflix OSS, etc. </a:t>
                      </a:r>
                      <a:r>
                        <a:rPr lang="en-US" sz="1100" dirty="0" smtClean="0">
                          <a:hlinkClick r:id="rId2"/>
                        </a:rPr>
                        <a:t>http://projects.spring.io/spring-cloud/</a:t>
                      </a:r>
                      <a:r>
                        <a:rPr lang="en-US" sz="1100" dirty="0" smtClean="0"/>
                        <a: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sz="1100" dirty="0" smtClean="0"/>
                        <a:t>The</a:t>
                      </a:r>
                      <a:r>
                        <a:rPr lang="en-US" sz="1100" baseline="0" dirty="0" smtClean="0"/>
                        <a:t> o</a:t>
                      </a:r>
                      <a:r>
                        <a:rPr lang="en-US" sz="1100" dirty="0" smtClean="0"/>
                        <a:t>nly</a:t>
                      </a:r>
                      <a:r>
                        <a:rPr lang="en-US" sz="1100" baseline="0" dirty="0" smtClean="0"/>
                        <a:t> commercial offering</a:t>
                      </a:r>
                      <a:endParaRPr lang="en-US" sz="11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39960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Software based networking (DNS, reverse proxy, load balancing, SSL termination)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sz="1100" dirty="0" smtClean="0"/>
                        <a:t>Simplified</a:t>
                      </a:r>
                      <a:r>
                        <a:rPr lang="en-US" sz="1100" baseline="0" dirty="0" smtClean="0"/>
                        <a:t>, less dependent on external network HW</a:t>
                      </a:r>
                      <a:endParaRPr lang="en-US" sz="11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3420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Monitoring</a:t>
                      </a:r>
                      <a:r>
                        <a:rPr lang="en-US" sz="1100" baseline="0" dirty="0" smtClean="0"/>
                        <a:t> Agents</a:t>
                      </a:r>
                      <a:endParaRPr lang="en-US" sz="11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sz="1100" dirty="0" smtClean="0"/>
                        <a:t>Log capture</a:t>
                      </a:r>
                      <a:r>
                        <a:rPr lang="en-US" sz="1100" baseline="0" dirty="0" smtClean="0"/>
                        <a:t> and collection, APM</a:t>
                      </a:r>
                      <a:endParaRPr lang="en-US" sz="11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3420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Canary style patching/upgrades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sz="1100" dirty="0" smtClean="0"/>
                        <a:t>Greatly reduced</a:t>
                      </a:r>
                      <a:r>
                        <a:rPr lang="en-US" sz="1100" baseline="0" dirty="0" smtClean="0"/>
                        <a:t> Ops staff (server/admin ratio)</a:t>
                      </a:r>
                      <a:endParaRPr lang="en-US" sz="11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3420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Greater</a:t>
                      </a:r>
                      <a:r>
                        <a:rPr lang="en-US" sz="1100" baseline="0" dirty="0" smtClean="0"/>
                        <a:t> app density per server</a:t>
                      </a:r>
                      <a:endParaRPr lang="en-US" sz="11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Hypervisor license (generally 1 microservice per VM traditionally)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1104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95107" y="2307878"/>
            <a:ext cx="662621" cy="630234"/>
            <a:chOff x="1997667" y="649863"/>
            <a:chExt cx="879729" cy="836732"/>
          </a:xfrm>
          <a:solidFill>
            <a:schemeClr val="bg2"/>
          </a:solidFill>
        </p:grpSpPr>
        <p:sp>
          <p:nvSpPr>
            <p:cNvPr id="3" name="Oval 2"/>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4" name="TextBox 3"/>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5" name="Group 4"/>
          <p:cNvGrpSpPr/>
          <p:nvPr/>
        </p:nvGrpSpPr>
        <p:grpSpPr>
          <a:xfrm>
            <a:off x="4032045" y="2307878"/>
            <a:ext cx="662621" cy="630234"/>
            <a:chOff x="1997667" y="649863"/>
            <a:chExt cx="879729" cy="836732"/>
          </a:xfrm>
          <a:solidFill>
            <a:schemeClr val="bg2"/>
          </a:solidFill>
        </p:grpSpPr>
        <p:sp>
          <p:nvSpPr>
            <p:cNvPr id="6" name="Oval 5"/>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7" name="TextBox 6"/>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4</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8" name="Group 7"/>
          <p:cNvGrpSpPr/>
          <p:nvPr/>
        </p:nvGrpSpPr>
        <p:grpSpPr>
          <a:xfrm>
            <a:off x="5468983" y="2307878"/>
            <a:ext cx="662621" cy="630234"/>
            <a:chOff x="1997667" y="649863"/>
            <a:chExt cx="879729" cy="836732"/>
          </a:xfrm>
          <a:solidFill>
            <a:schemeClr val="bg2"/>
          </a:solidFill>
        </p:grpSpPr>
        <p:sp>
          <p:nvSpPr>
            <p:cNvPr id="9" name="Oval 8"/>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10" name="TextBox 9"/>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8</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11" name="Group 10"/>
          <p:cNvGrpSpPr/>
          <p:nvPr/>
        </p:nvGrpSpPr>
        <p:grpSpPr>
          <a:xfrm>
            <a:off x="6905921" y="2307878"/>
            <a:ext cx="662621" cy="630234"/>
            <a:chOff x="1997667" y="649863"/>
            <a:chExt cx="879729" cy="836732"/>
          </a:xfrm>
          <a:solidFill>
            <a:schemeClr val="bg2"/>
          </a:solidFill>
        </p:grpSpPr>
        <p:sp>
          <p:nvSpPr>
            <p:cNvPr id="12" name="Oval 11"/>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13" name="TextBox 12"/>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6</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sp>
        <p:nvSpPr>
          <p:cNvPr id="14" name="Rectangle 13"/>
          <p:cNvSpPr/>
          <p:nvPr/>
        </p:nvSpPr>
        <p:spPr>
          <a:xfrm>
            <a:off x="1101563" y="1837988"/>
            <a:ext cx="789789" cy="461665"/>
          </a:xfrm>
          <a:prstGeom prst="rect">
            <a:avLst/>
          </a:prstGeom>
        </p:spPr>
        <p:txBody>
          <a:bodyPr wrap="square">
            <a:spAutoFit/>
          </a:bodyPr>
          <a:lstStyle/>
          <a:p>
            <a:pPr algn="ctr"/>
            <a:r>
              <a:rPr lang="en-US" sz="1200" b="1" dirty="0">
                <a:solidFill>
                  <a:srgbClr val="139789"/>
                </a:solidFill>
                <a:latin typeface="Arial"/>
                <a:cs typeface="Arial"/>
              </a:rPr>
              <a:t>Request VMs</a:t>
            </a:r>
          </a:p>
        </p:txBody>
      </p:sp>
      <p:sp>
        <p:nvSpPr>
          <p:cNvPr id="15" name="Rectangle 14"/>
          <p:cNvSpPr/>
          <p:nvPr/>
        </p:nvSpPr>
        <p:spPr>
          <a:xfrm>
            <a:off x="2360105" y="1837988"/>
            <a:ext cx="1032318" cy="461665"/>
          </a:xfrm>
          <a:prstGeom prst="rect">
            <a:avLst/>
          </a:prstGeom>
        </p:spPr>
        <p:txBody>
          <a:bodyPr wrap="square">
            <a:spAutoFit/>
          </a:bodyPr>
          <a:lstStyle/>
          <a:p>
            <a:pPr algn="ctr"/>
            <a:r>
              <a:rPr lang="en-US" sz="1200" b="1" dirty="0">
                <a:solidFill>
                  <a:srgbClr val="139789"/>
                </a:solidFill>
                <a:latin typeface="Arial"/>
                <a:cs typeface="Arial"/>
              </a:rPr>
              <a:t>Request Network</a:t>
            </a:r>
          </a:p>
        </p:txBody>
      </p:sp>
      <p:sp>
        <p:nvSpPr>
          <p:cNvPr id="16" name="Rectangle 15"/>
          <p:cNvSpPr/>
          <p:nvPr/>
        </p:nvSpPr>
        <p:spPr>
          <a:xfrm>
            <a:off x="3741174" y="1837988"/>
            <a:ext cx="1335734" cy="461665"/>
          </a:xfrm>
          <a:prstGeom prst="rect">
            <a:avLst/>
          </a:prstGeom>
        </p:spPr>
        <p:txBody>
          <a:bodyPr wrap="square">
            <a:spAutoFit/>
          </a:bodyPr>
          <a:lstStyle/>
          <a:p>
            <a:pPr algn="ctr"/>
            <a:r>
              <a:rPr lang="en-US" sz="1200" b="1" dirty="0">
                <a:solidFill>
                  <a:srgbClr val="139789"/>
                </a:solidFill>
                <a:latin typeface="Arial"/>
                <a:cs typeface="Arial"/>
              </a:rPr>
              <a:t>Request </a:t>
            </a:r>
            <a:r>
              <a:rPr lang="en-US" sz="1200" b="1" dirty="0" smtClean="0">
                <a:solidFill>
                  <a:srgbClr val="139789"/>
                </a:solidFill>
                <a:latin typeface="Arial"/>
                <a:cs typeface="Arial"/>
              </a:rPr>
              <a:t>Software Install</a:t>
            </a:r>
            <a:endParaRPr lang="en-US" sz="1200" b="1" dirty="0">
              <a:solidFill>
                <a:srgbClr val="139789"/>
              </a:solidFill>
              <a:latin typeface="Arial"/>
              <a:cs typeface="Arial"/>
            </a:endParaRPr>
          </a:p>
        </p:txBody>
      </p:sp>
      <p:sp>
        <p:nvSpPr>
          <p:cNvPr id="17" name="Rectangle 16"/>
          <p:cNvSpPr/>
          <p:nvPr/>
        </p:nvSpPr>
        <p:spPr>
          <a:xfrm>
            <a:off x="5262915" y="1837988"/>
            <a:ext cx="1054696" cy="461665"/>
          </a:xfrm>
          <a:prstGeom prst="rect">
            <a:avLst/>
          </a:prstGeom>
        </p:spPr>
        <p:txBody>
          <a:bodyPr wrap="square">
            <a:spAutoFit/>
          </a:bodyPr>
          <a:lstStyle/>
          <a:p>
            <a:pPr algn="ctr"/>
            <a:r>
              <a:rPr lang="en-US" sz="1200" b="1" dirty="0">
                <a:solidFill>
                  <a:srgbClr val="139789"/>
                </a:solidFill>
                <a:latin typeface="Arial"/>
                <a:cs typeface="Arial"/>
              </a:rPr>
              <a:t>Request Database</a:t>
            </a:r>
          </a:p>
        </p:txBody>
      </p:sp>
      <p:sp>
        <p:nvSpPr>
          <p:cNvPr id="18" name="Rectangle 17"/>
          <p:cNvSpPr/>
          <p:nvPr/>
        </p:nvSpPr>
        <p:spPr>
          <a:xfrm>
            <a:off x="6340805" y="1837988"/>
            <a:ext cx="1795786" cy="461665"/>
          </a:xfrm>
          <a:prstGeom prst="rect">
            <a:avLst/>
          </a:prstGeom>
        </p:spPr>
        <p:txBody>
          <a:bodyPr wrap="square">
            <a:spAutoFit/>
          </a:bodyPr>
          <a:lstStyle/>
          <a:p>
            <a:pPr algn="ctr"/>
            <a:r>
              <a:rPr lang="en-US" sz="1200" b="1" dirty="0">
                <a:solidFill>
                  <a:srgbClr val="139789"/>
                </a:solidFill>
                <a:latin typeface="Arial"/>
                <a:cs typeface="Arial"/>
              </a:rPr>
              <a:t>Random Network Troubleshooting</a:t>
            </a:r>
          </a:p>
        </p:txBody>
      </p:sp>
      <p:sp>
        <p:nvSpPr>
          <p:cNvPr id="19" name="Rectangle 18"/>
          <p:cNvSpPr/>
          <p:nvPr/>
        </p:nvSpPr>
        <p:spPr>
          <a:xfrm>
            <a:off x="757927" y="4438608"/>
            <a:ext cx="1452030" cy="646331"/>
          </a:xfrm>
          <a:prstGeom prst="rect">
            <a:avLst/>
          </a:prstGeom>
        </p:spPr>
        <p:txBody>
          <a:bodyPr wrap="square">
            <a:spAutoFit/>
          </a:bodyPr>
          <a:lstStyle/>
          <a:p>
            <a:pPr algn="ctr"/>
            <a:r>
              <a:rPr lang="en-US" sz="1200" b="1" dirty="0">
                <a:solidFill>
                  <a:srgbClr val="139789"/>
                </a:solidFill>
                <a:latin typeface="Arial"/>
                <a:cs typeface="Arial"/>
              </a:rPr>
              <a:t>Random Middleware/OS Troubleshooting</a:t>
            </a:r>
          </a:p>
        </p:txBody>
      </p:sp>
      <p:sp>
        <p:nvSpPr>
          <p:cNvPr id="20" name="Rectangle 19"/>
          <p:cNvSpPr/>
          <p:nvPr/>
        </p:nvSpPr>
        <p:spPr>
          <a:xfrm>
            <a:off x="2404555" y="4437973"/>
            <a:ext cx="1073437" cy="461665"/>
          </a:xfrm>
          <a:prstGeom prst="rect">
            <a:avLst/>
          </a:prstGeom>
        </p:spPr>
        <p:txBody>
          <a:bodyPr wrap="square">
            <a:spAutoFit/>
          </a:bodyPr>
          <a:lstStyle/>
          <a:p>
            <a:pPr algn="ctr"/>
            <a:r>
              <a:rPr lang="en-US" sz="1200" b="1" dirty="0">
                <a:solidFill>
                  <a:srgbClr val="139789"/>
                </a:solidFill>
                <a:latin typeface="Arial"/>
                <a:cs typeface="Arial"/>
              </a:rPr>
              <a:t>Develop </a:t>
            </a:r>
            <a:r>
              <a:rPr lang="en-US" sz="1200" b="1" dirty="0" smtClean="0">
                <a:solidFill>
                  <a:srgbClr val="139789"/>
                </a:solidFill>
                <a:latin typeface="Arial"/>
                <a:cs typeface="Arial"/>
              </a:rPr>
              <a:t>App</a:t>
            </a:r>
            <a:endParaRPr lang="en-US" sz="1200" b="1" dirty="0">
              <a:solidFill>
                <a:srgbClr val="139789"/>
              </a:solidFill>
              <a:latin typeface="Arial"/>
              <a:cs typeface="Arial"/>
            </a:endParaRPr>
          </a:p>
        </p:txBody>
      </p:sp>
      <p:sp>
        <p:nvSpPr>
          <p:cNvPr id="21" name="Rectangle 20"/>
          <p:cNvSpPr/>
          <p:nvPr/>
        </p:nvSpPr>
        <p:spPr>
          <a:xfrm>
            <a:off x="3654574" y="4437973"/>
            <a:ext cx="1352946" cy="646331"/>
          </a:xfrm>
          <a:prstGeom prst="rect">
            <a:avLst/>
          </a:prstGeom>
        </p:spPr>
        <p:txBody>
          <a:bodyPr wrap="square">
            <a:spAutoFit/>
          </a:bodyPr>
          <a:lstStyle/>
          <a:p>
            <a:pPr algn="ctr"/>
            <a:r>
              <a:rPr lang="en-US" sz="1200" b="1" dirty="0">
                <a:solidFill>
                  <a:srgbClr val="139789"/>
                </a:solidFill>
                <a:latin typeface="Arial"/>
                <a:cs typeface="Arial"/>
              </a:rPr>
              <a:t>User Acceptance Testing</a:t>
            </a:r>
          </a:p>
        </p:txBody>
      </p:sp>
      <p:sp>
        <p:nvSpPr>
          <p:cNvPr id="22" name="Rectangle 21"/>
          <p:cNvSpPr/>
          <p:nvPr/>
        </p:nvSpPr>
        <p:spPr>
          <a:xfrm>
            <a:off x="5137634" y="4437972"/>
            <a:ext cx="1401134" cy="461665"/>
          </a:xfrm>
          <a:prstGeom prst="rect">
            <a:avLst/>
          </a:prstGeom>
        </p:spPr>
        <p:txBody>
          <a:bodyPr wrap="square">
            <a:spAutoFit/>
          </a:bodyPr>
          <a:lstStyle/>
          <a:p>
            <a:pPr algn="ctr"/>
            <a:r>
              <a:rPr lang="en-US" sz="1200" b="1" dirty="0">
                <a:solidFill>
                  <a:srgbClr val="139789"/>
                </a:solidFill>
                <a:latin typeface="Arial"/>
                <a:cs typeface="Arial"/>
              </a:rPr>
              <a:t>QA/</a:t>
            </a:r>
            <a:r>
              <a:rPr lang="en-US" sz="1200" b="1" dirty="0" smtClean="0">
                <a:solidFill>
                  <a:srgbClr val="139789"/>
                </a:solidFill>
                <a:latin typeface="Arial"/>
                <a:cs typeface="Arial"/>
              </a:rPr>
              <a:t>Production</a:t>
            </a:r>
            <a:br>
              <a:rPr lang="en-US" sz="1200" b="1" dirty="0" smtClean="0">
                <a:solidFill>
                  <a:srgbClr val="139789"/>
                </a:solidFill>
                <a:latin typeface="Arial"/>
                <a:cs typeface="Arial"/>
              </a:rPr>
            </a:br>
            <a:r>
              <a:rPr lang="en-US" sz="1200" b="1" dirty="0" smtClean="0">
                <a:solidFill>
                  <a:srgbClr val="139789"/>
                </a:solidFill>
                <a:latin typeface="Arial"/>
                <a:cs typeface="Arial"/>
              </a:rPr>
              <a:t>Deploy Pipeline</a:t>
            </a:r>
            <a:endParaRPr lang="en-US" sz="1200" b="1" dirty="0">
              <a:solidFill>
                <a:srgbClr val="139789"/>
              </a:solidFill>
              <a:latin typeface="Arial"/>
              <a:cs typeface="Arial"/>
            </a:endParaRPr>
          </a:p>
        </p:txBody>
      </p:sp>
      <p:sp>
        <p:nvSpPr>
          <p:cNvPr id="23" name="Rectangle 22"/>
          <p:cNvSpPr/>
          <p:nvPr/>
        </p:nvSpPr>
        <p:spPr>
          <a:xfrm>
            <a:off x="6645427" y="4432003"/>
            <a:ext cx="1199242" cy="461665"/>
          </a:xfrm>
          <a:prstGeom prst="rect">
            <a:avLst/>
          </a:prstGeom>
        </p:spPr>
        <p:txBody>
          <a:bodyPr wrap="square">
            <a:spAutoFit/>
          </a:bodyPr>
          <a:lstStyle/>
          <a:p>
            <a:pPr algn="ctr"/>
            <a:r>
              <a:rPr lang="en-US" sz="1200" b="1" dirty="0">
                <a:solidFill>
                  <a:srgbClr val="139789"/>
                </a:solidFill>
                <a:latin typeface="Arial"/>
                <a:cs typeface="Arial"/>
              </a:rPr>
              <a:t>Scale Up/Down</a:t>
            </a:r>
          </a:p>
        </p:txBody>
      </p:sp>
      <p:grpSp>
        <p:nvGrpSpPr>
          <p:cNvPr id="25" name="Group 24"/>
          <p:cNvGrpSpPr/>
          <p:nvPr/>
        </p:nvGrpSpPr>
        <p:grpSpPr>
          <a:xfrm>
            <a:off x="1158169" y="2307878"/>
            <a:ext cx="662621" cy="630234"/>
            <a:chOff x="1997667" y="649863"/>
            <a:chExt cx="879729" cy="836732"/>
          </a:xfrm>
          <a:solidFill>
            <a:schemeClr val="bg2"/>
          </a:solidFill>
        </p:grpSpPr>
        <p:sp>
          <p:nvSpPr>
            <p:cNvPr id="26" name="Oval 25"/>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27" name="TextBox 26"/>
            <p:cNvSpPr txBox="1"/>
            <p:nvPr/>
          </p:nvSpPr>
          <p:spPr>
            <a:xfrm>
              <a:off x="2187429" y="790394"/>
              <a:ext cx="477088"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14</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28" name="Group 27"/>
          <p:cNvGrpSpPr/>
          <p:nvPr/>
        </p:nvGrpSpPr>
        <p:grpSpPr>
          <a:xfrm>
            <a:off x="1158169" y="3818590"/>
            <a:ext cx="662621" cy="630234"/>
            <a:chOff x="1997667" y="649863"/>
            <a:chExt cx="879729" cy="836732"/>
          </a:xfrm>
          <a:solidFill>
            <a:schemeClr val="bg2"/>
          </a:solidFill>
        </p:grpSpPr>
        <p:sp>
          <p:nvSpPr>
            <p:cNvPr id="29" name="Oval 28"/>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30" name="TextBox 29"/>
            <p:cNvSpPr txBox="1"/>
            <p:nvPr/>
          </p:nvSpPr>
          <p:spPr>
            <a:xfrm>
              <a:off x="2198802" y="790394"/>
              <a:ext cx="454343"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11</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31" name="Group 30"/>
          <p:cNvGrpSpPr/>
          <p:nvPr/>
        </p:nvGrpSpPr>
        <p:grpSpPr>
          <a:xfrm>
            <a:off x="2595107" y="3818590"/>
            <a:ext cx="662621" cy="630234"/>
            <a:chOff x="1997667" y="649863"/>
            <a:chExt cx="879729" cy="836732"/>
          </a:xfrm>
          <a:solidFill>
            <a:schemeClr val="bg2"/>
          </a:solidFill>
        </p:grpSpPr>
        <p:sp>
          <p:nvSpPr>
            <p:cNvPr id="32" name="Oval 31"/>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33" name="TextBox 32"/>
            <p:cNvSpPr txBox="1"/>
            <p:nvPr/>
          </p:nvSpPr>
          <p:spPr>
            <a:xfrm>
              <a:off x="2187429" y="790394"/>
              <a:ext cx="477088"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40</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34" name="Group 33"/>
          <p:cNvGrpSpPr/>
          <p:nvPr/>
        </p:nvGrpSpPr>
        <p:grpSpPr>
          <a:xfrm>
            <a:off x="4021390" y="3818590"/>
            <a:ext cx="662621" cy="630234"/>
            <a:chOff x="1997667" y="649863"/>
            <a:chExt cx="879729" cy="836732"/>
          </a:xfrm>
          <a:solidFill>
            <a:schemeClr val="bg2"/>
          </a:solidFill>
        </p:grpSpPr>
        <p:sp>
          <p:nvSpPr>
            <p:cNvPr id="35" name="Oval 34"/>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36" name="TextBox 35"/>
            <p:cNvSpPr txBox="1"/>
            <p:nvPr/>
          </p:nvSpPr>
          <p:spPr>
            <a:xfrm>
              <a:off x="2187429" y="790394"/>
              <a:ext cx="477088"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14</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37" name="Group 36"/>
          <p:cNvGrpSpPr/>
          <p:nvPr/>
        </p:nvGrpSpPr>
        <p:grpSpPr>
          <a:xfrm>
            <a:off x="5468983" y="3818590"/>
            <a:ext cx="662621" cy="630234"/>
            <a:chOff x="1997667" y="649863"/>
            <a:chExt cx="879729" cy="836732"/>
          </a:xfrm>
          <a:solidFill>
            <a:schemeClr val="bg2"/>
          </a:solidFill>
        </p:grpSpPr>
        <p:sp>
          <p:nvSpPr>
            <p:cNvPr id="38" name="Oval 37"/>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39" name="TextBox 38"/>
            <p:cNvSpPr txBox="1"/>
            <p:nvPr/>
          </p:nvSpPr>
          <p:spPr>
            <a:xfrm>
              <a:off x="2187429" y="790394"/>
              <a:ext cx="477088"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60</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40" name="Group 39"/>
          <p:cNvGrpSpPr/>
          <p:nvPr/>
        </p:nvGrpSpPr>
        <p:grpSpPr>
          <a:xfrm>
            <a:off x="6905921" y="3818590"/>
            <a:ext cx="662621" cy="630234"/>
            <a:chOff x="1997667" y="649863"/>
            <a:chExt cx="879729" cy="836732"/>
          </a:xfrm>
          <a:solidFill>
            <a:schemeClr val="bg2"/>
          </a:solidFill>
        </p:grpSpPr>
        <p:sp>
          <p:nvSpPr>
            <p:cNvPr id="41" name="Oval 40"/>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42" name="TextBox 41"/>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2</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43" name="Group 42"/>
          <p:cNvGrpSpPr/>
          <p:nvPr/>
        </p:nvGrpSpPr>
        <p:grpSpPr>
          <a:xfrm>
            <a:off x="1172935" y="2622995"/>
            <a:ext cx="6410373" cy="1510712"/>
            <a:chOff x="976912" y="1843989"/>
            <a:chExt cx="6410373" cy="1510712"/>
          </a:xfrm>
        </p:grpSpPr>
        <p:cxnSp>
          <p:nvCxnSpPr>
            <p:cNvPr id="44" name="Straight Arrow Connector 43"/>
            <p:cNvCxnSpPr/>
            <p:nvPr/>
          </p:nvCxnSpPr>
          <p:spPr>
            <a:xfrm>
              <a:off x="1624767" y="18591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5" name="Elbow Connector 44"/>
            <p:cNvCxnSpPr>
              <a:stCxn id="12" idx="6"/>
              <a:endCxn id="29" idx="2"/>
            </p:cNvCxnSpPr>
            <p:nvPr/>
          </p:nvCxnSpPr>
          <p:spPr>
            <a:xfrm flipH="1">
              <a:off x="976912" y="1843989"/>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6" name="Straight Arrow Connector 45"/>
            <p:cNvCxnSpPr/>
            <p:nvPr/>
          </p:nvCxnSpPr>
          <p:spPr>
            <a:xfrm>
              <a:off x="3061705"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7" name="Straight Arrow Connector 46"/>
            <p:cNvCxnSpPr/>
            <p:nvPr/>
          </p:nvCxnSpPr>
          <p:spPr>
            <a:xfrm>
              <a:off x="4498643"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Straight Arrow Connector 47"/>
            <p:cNvCxnSpPr/>
            <p:nvPr/>
          </p:nvCxnSpPr>
          <p:spPr>
            <a:xfrm>
              <a:off x="5935581"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1624767"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3061705"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4498643"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5935581"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grpSp>
      <p:pic>
        <p:nvPicPr>
          <p:cNvPr id="55" name="Picture 5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80751" y="165431"/>
            <a:ext cx="2056463" cy="1530009"/>
          </a:xfrm>
          <a:prstGeom prst="rect">
            <a:avLst/>
          </a:prstGeom>
        </p:spPr>
      </p:pic>
      <p:grpSp>
        <p:nvGrpSpPr>
          <p:cNvPr id="59" name="Group 58"/>
          <p:cNvGrpSpPr/>
          <p:nvPr/>
        </p:nvGrpSpPr>
        <p:grpSpPr>
          <a:xfrm>
            <a:off x="5843115" y="165431"/>
            <a:ext cx="1592046" cy="1441383"/>
            <a:chOff x="6099085" y="165431"/>
            <a:chExt cx="1592046" cy="1441383"/>
          </a:xfrm>
        </p:grpSpPr>
        <p:pic>
          <p:nvPicPr>
            <p:cNvPr id="56" name="Picture 5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9085" y="165431"/>
              <a:ext cx="1592046" cy="1441383"/>
            </a:xfrm>
            <a:prstGeom prst="rect">
              <a:avLst/>
            </a:prstGeom>
          </p:spPr>
        </p:pic>
        <p:pic>
          <p:nvPicPr>
            <p:cNvPr id="57" name="Picture 5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56691" y="369887"/>
              <a:ext cx="1281955" cy="695391"/>
            </a:xfrm>
            <a:prstGeom prst="rect">
              <a:avLst/>
            </a:prstGeom>
          </p:spPr>
        </p:pic>
      </p:grpSp>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5890" y="314953"/>
            <a:ext cx="2246178" cy="1319630"/>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36591" y="871932"/>
            <a:ext cx="773583" cy="1167673"/>
          </a:xfrm>
          <a:prstGeom prst="rect">
            <a:avLst/>
          </a:prstGeom>
        </p:spPr>
      </p:pic>
      <p:pic>
        <p:nvPicPr>
          <p:cNvPr id="53" name="Picture 5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638546" y="165431"/>
            <a:ext cx="1285335" cy="608392"/>
          </a:xfrm>
          <a:prstGeom prst="rect">
            <a:avLst/>
          </a:prstGeom>
        </p:spPr>
      </p:pic>
    </p:spTree>
    <p:extLst>
      <p:ext uri="{BB962C8B-B14F-4D97-AF65-F5344CB8AC3E}">
        <p14:creationId xmlns:p14="http://schemas.microsoft.com/office/powerpoint/2010/main" val="361612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39878" y="245784"/>
            <a:ext cx="2413420" cy="2413420"/>
          </a:xfrm>
          <a:prstGeom prst="rect">
            <a:avLst/>
          </a:prstGeom>
        </p:spPr>
      </p:pic>
      <p:sp>
        <p:nvSpPr>
          <p:cNvPr id="7" name="TextBox 6"/>
          <p:cNvSpPr txBox="1"/>
          <p:nvPr/>
        </p:nvSpPr>
        <p:spPr>
          <a:xfrm>
            <a:off x="1056636" y="3949047"/>
            <a:ext cx="607859" cy="338554"/>
          </a:xfrm>
          <a:prstGeom prst="rect">
            <a:avLst/>
          </a:prstGeom>
          <a:noFill/>
        </p:spPr>
        <p:txBody>
          <a:bodyPr wrap="none" rtlCol="0">
            <a:spAutoFit/>
          </a:bodyPr>
          <a:lstStyle/>
          <a:p>
            <a:r>
              <a:rPr lang="en-US" sz="1600" dirty="0" smtClean="0"/>
              <a:t>DEV</a:t>
            </a: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5752" y="-177923"/>
            <a:ext cx="3141376" cy="3141376"/>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213" y="297922"/>
            <a:ext cx="2444396" cy="2444396"/>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39131" y="4674713"/>
            <a:ext cx="672371" cy="377737"/>
          </a:xfrm>
          <a:prstGeom prst="rect">
            <a:avLst/>
          </a:prstGeom>
        </p:spPr>
      </p:pic>
      <p:sp>
        <p:nvSpPr>
          <p:cNvPr id="13" name="TextBox 12"/>
          <p:cNvSpPr txBox="1"/>
          <p:nvPr/>
        </p:nvSpPr>
        <p:spPr>
          <a:xfrm>
            <a:off x="3857562" y="3964516"/>
            <a:ext cx="709048" cy="338554"/>
          </a:xfrm>
          <a:prstGeom prst="rect">
            <a:avLst/>
          </a:prstGeom>
          <a:noFill/>
        </p:spPr>
        <p:txBody>
          <a:bodyPr wrap="none" rtlCol="0">
            <a:spAutoFit/>
          </a:bodyPr>
          <a:lstStyle/>
          <a:p>
            <a:r>
              <a:rPr lang="en-US" sz="1600" dirty="0" smtClean="0"/>
              <a:t>TEST</a:t>
            </a:r>
            <a:endParaRPr lang="en-US" sz="1600" dirty="0"/>
          </a:p>
        </p:txBody>
      </p:sp>
      <p:sp>
        <p:nvSpPr>
          <p:cNvPr id="14" name="TextBox 13"/>
          <p:cNvSpPr txBox="1"/>
          <p:nvPr/>
        </p:nvSpPr>
        <p:spPr>
          <a:xfrm>
            <a:off x="6846836" y="3977341"/>
            <a:ext cx="777476" cy="338554"/>
          </a:xfrm>
          <a:prstGeom prst="rect">
            <a:avLst/>
          </a:prstGeom>
          <a:noFill/>
        </p:spPr>
        <p:txBody>
          <a:bodyPr wrap="none" rtlCol="0">
            <a:spAutoFit/>
          </a:bodyPr>
          <a:lstStyle/>
          <a:p>
            <a:r>
              <a:rPr lang="en-US" sz="1600" dirty="0" smtClean="0"/>
              <a:t>PROD</a:t>
            </a:r>
            <a:endParaRPr lang="en-US" sz="1600" dirty="0"/>
          </a:p>
        </p:txBody>
      </p:sp>
      <p:pic>
        <p:nvPicPr>
          <p:cNvPr id="10" name="pasted-image.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3213" y="1689752"/>
            <a:ext cx="1535393" cy="2159146"/>
          </a:xfrm>
          <a:prstGeom prst="rect">
            <a:avLst/>
          </a:prstGeom>
          <a:ln w="12700">
            <a:miter lim="400000"/>
          </a:ln>
        </p:spPr>
      </p:pic>
      <p:pic>
        <p:nvPicPr>
          <p:cNvPr id="11" name="pasted-image.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39878" y="1689752"/>
            <a:ext cx="1535393" cy="2159146"/>
          </a:xfrm>
          <a:prstGeom prst="rect">
            <a:avLst/>
          </a:prstGeom>
          <a:ln w="12700">
            <a:miter lim="400000"/>
          </a:ln>
        </p:spPr>
      </p:pic>
      <p:pic>
        <p:nvPicPr>
          <p:cNvPr id="15" name="pasted-image.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84326" y="1733430"/>
            <a:ext cx="1535393" cy="2159146"/>
          </a:xfrm>
          <a:prstGeom prst="rect">
            <a:avLst/>
          </a:prstGeom>
          <a:ln w="12700">
            <a:miter lim="400000"/>
          </a:ln>
        </p:spPr>
      </p:pic>
    </p:spTree>
    <p:extLst>
      <p:ext uri="{BB962C8B-B14F-4D97-AF65-F5344CB8AC3E}">
        <p14:creationId xmlns:p14="http://schemas.microsoft.com/office/powerpoint/2010/main" val="235821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Shape 68"/>
          <p:cNvSpPr txBox="1">
            <a:spLocks noGrp="1"/>
          </p:cNvSpPr>
          <p:nvPr>
            <p:ph type="title"/>
          </p:nvPr>
        </p:nvSpPr>
        <p:spPr>
          <a:xfrm>
            <a:off x="279880" y="257537"/>
            <a:ext cx="9035699"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dirty="0"/>
              <a:t>What’s Important </a:t>
            </a:r>
            <a:r>
              <a:rPr lang="en-US" dirty="0" smtClean="0"/>
              <a:t>to Raytheon</a:t>
            </a:r>
            <a:endParaRPr lang="en-US" dirty="0"/>
          </a:p>
        </p:txBody>
      </p:sp>
      <p:sp>
        <p:nvSpPr>
          <p:cNvPr id="69" name="Shape 69"/>
          <p:cNvSpPr txBox="1">
            <a:spLocks noGrp="1"/>
          </p:cNvSpPr>
          <p:nvPr>
            <p:ph type="body" idx="2"/>
          </p:nvPr>
        </p:nvSpPr>
        <p:spPr>
          <a:xfrm>
            <a:off x="289150" y="818417"/>
            <a:ext cx="8854850" cy="3231000"/>
          </a:xfrm>
          <a:prstGeom prst="rect">
            <a:avLst/>
          </a:prstGeom>
          <a:noFill/>
          <a:ln>
            <a:noFill/>
          </a:ln>
        </p:spPr>
        <p:txBody>
          <a:bodyPr lIns="91425" tIns="91425" rIns="91425" bIns="91425" anchor="t" anchorCtr="0">
            <a:noAutofit/>
          </a:bodyPr>
          <a:lstStyle/>
          <a:p>
            <a:pPr indent="-228600">
              <a:lnSpc>
                <a:spcPct val="100000"/>
              </a:lnSpc>
            </a:pPr>
            <a:r>
              <a:rPr lang="en-US" b="0" dirty="0"/>
              <a:t>GBS </a:t>
            </a:r>
            <a:r>
              <a:rPr lang="en-US" b="0" dirty="0" smtClean="0"/>
              <a:t>–Solve </a:t>
            </a:r>
            <a:r>
              <a:rPr lang="en-US" b="0" dirty="0"/>
              <a:t>data </a:t>
            </a:r>
            <a:r>
              <a:rPr lang="en-US" b="0" dirty="0" smtClean="0"/>
              <a:t>quality/leakage/compliance </a:t>
            </a:r>
            <a:r>
              <a:rPr lang="en-US" b="0" dirty="0"/>
              <a:t>issues with </a:t>
            </a:r>
            <a:r>
              <a:rPr lang="en-US" b="0" dirty="0" smtClean="0"/>
              <a:t>modern </a:t>
            </a:r>
            <a:r>
              <a:rPr lang="en-US" b="0" dirty="0"/>
              <a:t>application and data </a:t>
            </a:r>
            <a:r>
              <a:rPr lang="en-US" b="0" dirty="0" err="1"/>
              <a:t>microservices</a:t>
            </a:r>
            <a:r>
              <a:rPr lang="en-US" b="0" dirty="0"/>
              <a:t>. </a:t>
            </a:r>
            <a:r>
              <a:rPr lang="en-US" b="0" dirty="0" smtClean="0"/>
              <a:t>Open up platform marketplace to BU consumers. Allow </a:t>
            </a:r>
            <a:r>
              <a:rPr lang="en-US" b="0" dirty="0"/>
              <a:t>for constant iteration. </a:t>
            </a:r>
            <a:r>
              <a:rPr lang="en-US" b="0" dirty="0" smtClean="0"/>
              <a:t>Reduce risk. Improve quality of life.</a:t>
            </a:r>
            <a:endParaRPr lang="en-US" b="0" dirty="0"/>
          </a:p>
          <a:p>
            <a:pPr marL="228600" marR="0" lvl="0" indent="-228600" algn="l" rtl="0">
              <a:lnSpc>
                <a:spcPct val="100000"/>
              </a:lnSpc>
              <a:spcBef>
                <a:spcPts val="0"/>
              </a:spcBef>
              <a:spcAft>
                <a:spcPts val="0"/>
              </a:spcAft>
              <a:buClr>
                <a:srgbClr val="3F3F3F"/>
              </a:buClr>
              <a:buSzPct val="110000"/>
              <a:buFont typeface="Arial"/>
              <a:buChar char="•"/>
            </a:pPr>
            <a:endParaRPr lang="en-US" b="0" dirty="0" smtClean="0"/>
          </a:p>
          <a:p>
            <a:pPr marL="228600" marR="0" lvl="0" indent="-228600" algn="l" rtl="0">
              <a:lnSpc>
                <a:spcPct val="100000"/>
              </a:lnSpc>
              <a:spcBef>
                <a:spcPts val="0"/>
              </a:spcBef>
              <a:spcAft>
                <a:spcPts val="0"/>
              </a:spcAft>
              <a:buClr>
                <a:srgbClr val="3F3F3F"/>
              </a:buClr>
              <a:buSzPct val="110000"/>
              <a:buFont typeface="Arial"/>
              <a:buChar char="•"/>
            </a:pPr>
            <a:r>
              <a:rPr lang="en-US" b="0" dirty="0" smtClean="0"/>
              <a:t>RMS –Move from current (25-30) IT Ticket based app deployment process, reduce or eliminate the IBM middleware management outsourcing service. </a:t>
            </a:r>
            <a:endParaRPr lang="en-US" b="0" dirty="0"/>
          </a:p>
          <a:p>
            <a:pPr marL="0" marR="0" lvl="0" indent="0" algn="l" rtl="0">
              <a:lnSpc>
                <a:spcPct val="100000"/>
              </a:lnSpc>
              <a:spcBef>
                <a:spcPts val="0"/>
              </a:spcBef>
              <a:spcAft>
                <a:spcPts val="0"/>
              </a:spcAft>
              <a:buClr>
                <a:srgbClr val="3F3F3F"/>
              </a:buClr>
              <a:buSzPct val="110000"/>
              <a:buNone/>
            </a:pPr>
            <a:endParaRPr lang="en-US" b="0" dirty="0" smtClean="0"/>
          </a:p>
          <a:p>
            <a:pPr marL="228600" marR="0" lvl="0" indent="-228600" algn="l" rtl="0">
              <a:lnSpc>
                <a:spcPct val="100000"/>
              </a:lnSpc>
              <a:spcBef>
                <a:spcPts val="0"/>
              </a:spcBef>
              <a:spcAft>
                <a:spcPts val="0"/>
              </a:spcAft>
              <a:buClr>
                <a:srgbClr val="3F3F3F"/>
              </a:buClr>
              <a:buSzPct val="110000"/>
              <a:buFont typeface="Arial"/>
              <a:buChar char="•"/>
            </a:pPr>
            <a:r>
              <a:rPr lang="en-US" b="0" dirty="0" smtClean="0"/>
              <a:t>GEA - "</a:t>
            </a:r>
            <a:r>
              <a:rPr lang="en-US" b="0" dirty="0"/>
              <a:t>A platform that supports continuous everything </a:t>
            </a:r>
            <a:r>
              <a:rPr lang="en-US" b="0" dirty="0" err="1"/>
              <a:t>DevOps</a:t>
            </a:r>
            <a:r>
              <a:rPr lang="en-US" b="0" dirty="0"/>
              <a:t> is a key theme of Raytheon's end to end SDLC value stream enablement that helps us move from a variety of SDLC methodologies (e.g. RAD, iterative, waterfall) towards one common agile business outcome based (e.g.  "Deliver Mission/Business solutions with critical capabilities, 50% cheaper, 50% faster with 100% show stopper and critical defects resolved") approach </a:t>
            </a:r>
            <a:r>
              <a:rPr lang="en-US" b="0" dirty="0" smtClean="0"/>
              <a:t>.”</a:t>
            </a:r>
          </a:p>
          <a:p>
            <a:pPr marL="0" lvl="0" indent="0">
              <a:lnSpc>
                <a:spcPct val="100000"/>
              </a:lnSpc>
              <a:buNone/>
            </a:pPr>
            <a:endParaRPr lang="en-US" sz="1400" b="0" i="0" u="none" strike="noStrike" cap="none" dirty="0" smtClean="0">
              <a:solidFill>
                <a:schemeClr val="dk2"/>
              </a:solidFill>
              <a:latin typeface="Arial"/>
              <a:ea typeface="Arial"/>
              <a:cs typeface="Arial"/>
              <a:sym typeface="Arial"/>
            </a:endParaRPr>
          </a:p>
          <a:p>
            <a:pPr marL="228600" marR="0" lvl="0" indent="-228600" algn="l" rtl="0">
              <a:lnSpc>
                <a:spcPct val="100000"/>
              </a:lnSpc>
              <a:spcBef>
                <a:spcPts val="0"/>
              </a:spcBef>
              <a:spcAft>
                <a:spcPts val="0"/>
              </a:spcAft>
              <a:buClr>
                <a:srgbClr val="3F3F3F"/>
              </a:buClr>
              <a:buSzPct val="110000"/>
              <a:buFont typeface="Arial"/>
              <a:buChar char="•"/>
            </a:pPr>
            <a:r>
              <a:rPr lang="en-US" b="0" dirty="0" smtClean="0"/>
              <a:t>IIS – Increase developer productivity, cloud elasticity for </a:t>
            </a:r>
            <a:r>
              <a:rPr lang="en-US" b="0" dirty="0" err="1" smtClean="0"/>
              <a:t>dev</a:t>
            </a:r>
            <a:r>
              <a:rPr lang="en-US" b="0" dirty="0" smtClean="0"/>
              <a:t> environments. Improve management and immutability of applications in engineered solutions portfolio to reduce IIS consulting cost, speed security patching. Create reference architecture for new cloud native apps. Align to Air Force Research Labs, National Geospatial-Intelligence Agency cloud native infrastructure for new bids.</a:t>
            </a:r>
          </a:p>
          <a:p>
            <a:pPr marL="0" marR="0" lvl="0" indent="0" algn="l" rtl="0">
              <a:lnSpc>
                <a:spcPct val="100000"/>
              </a:lnSpc>
              <a:spcBef>
                <a:spcPts val="0"/>
              </a:spcBef>
              <a:spcAft>
                <a:spcPts val="0"/>
              </a:spcAft>
              <a:buClr>
                <a:srgbClr val="3F3F3F"/>
              </a:buClr>
              <a:buSzPct val="110000"/>
              <a:buNone/>
            </a:pPr>
            <a:endParaRPr lang="en-US" sz="1400" b="0" i="0" u="none" strike="noStrike" cap="none" dirty="0" smtClean="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3F3F3F"/>
              </a:buClr>
              <a:buSzPct val="110000"/>
              <a:buNone/>
            </a:pPr>
            <a:endParaRPr lang="en-US" b="0" dirty="0" err="1" smtClean="0"/>
          </a:p>
        </p:txBody>
      </p:sp>
    </p:spTree>
    <p:extLst>
      <p:ext uri="{BB962C8B-B14F-4D97-AF65-F5344CB8AC3E}">
        <p14:creationId xmlns:p14="http://schemas.microsoft.com/office/powerpoint/2010/main" val="16111386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443"/>
          <p:cNvPicPr preferRelativeResize="0">
            <a:picLocks/>
          </p:cNvPicPr>
          <p:nvPr/>
        </p:nvPicPr>
        <p:blipFill rotWithShape="1">
          <a:blip r:embed="rId2" cstate="email">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9" name="Rectangle 8"/>
          <p:cNvSpPr/>
          <p:nvPr/>
        </p:nvSpPr>
        <p:spPr>
          <a:xfrm>
            <a:off x="0" y="0"/>
            <a:ext cx="9144000" cy="5143500"/>
          </a:xfrm>
          <a:prstGeom prst="rect">
            <a:avLst/>
          </a:prstGeom>
          <a:solidFill>
            <a:srgbClr val="18273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7</a:t>
            </a:fld>
            <a:endParaRPr lang="en-US"/>
          </a:p>
        </p:txBody>
      </p:sp>
      <p:sp>
        <p:nvSpPr>
          <p:cNvPr id="11" name="Shape 444"/>
          <p:cNvSpPr txBox="1"/>
          <p:nvPr/>
        </p:nvSpPr>
        <p:spPr>
          <a:xfrm>
            <a:off x="516775" y="891178"/>
            <a:ext cx="3754981" cy="186204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11500" b="1" dirty="0">
                <a:solidFill>
                  <a:srgbClr val="FFFFFF"/>
                </a:solidFill>
                <a:latin typeface="Arial"/>
                <a:ea typeface="Arial"/>
                <a:cs typeface="Arial"/>
                <a:sym typeface="Arial"/>
              </a:rPr>
              <a:t>75</a:t>
            </a:r>
            <a:r>
              <a:rPr lang="en" sz="7200" b="1" dirty="0">
                <a:solidFill>
                  <a:srgbClr val="FFFFFF"/>
                </a:solidFill>
                <a:latin typeface="Arial"/>
                <a:ea typeface="Arial"/>
                <a:cs typeface="Arial"/>
                <a:sym typeface="Arial"/>
              </a:rPr>
              <a:t>%</a:t>
            </a:r>
          </a:p>
        </p:txBody>
      </p:sp>
      <p:sp>
        <p:nvSpPr>
          <p:cNvPr id="12" name="Shape 445"/>
          <p:cNvSpPr/>
          <p:nvPr/>
        </p:nvSpPr>
        <p:spPr>
          <a:xfrm>
            <a:off x="528870" y="2589231"/>
            <a:ext cx="6159796" cy="738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100" dirty="0">
                <a:solidFill>
                  <a:srgbClr val="FFFFFF"/>
                </a:solidFill>
                <a:latin typeface="Arial"/>
                <a:ea typeface="Arial"/>
                <a:cs typeface="Arial"/>
                <a:sym typeface="Arial"/>
              </a:rPr>
              <a:t>of application development supporting digital business will be </a:t>
            </a:r>
            <a:r>
              <a:rPr lang="en" sz="2100" b="1" u="sng" dirty="0">
                <a:solidFill>
                  <a:srgbClr val="00AE9E"/>
                </a:solidFill>
                <a:latin typeface="Arial"/>
                <a:ea typeface="Arial"/>
                <a:cs typeface="Arial"/>
                <a:sym typeface="Arial"/>
              </a:rPr>
              <a:t>built not bought</a:t>
            </a:r>
            <a:r>
              <a:rPr lang="en" sz="2100" b="1" dirty="0">
                <a:solidFill>
                  <a:srgbClr val="00AE9E"/>
                </a:solidFill>
                <a:latin typeface="Arial"/>
                <a:ea typeface="Arial"/>
                <a:cs typeface="Arial"/>
                <a:sym typeface="Arial"/>
              </a:rPr>
              <a:t> </a:t>
            </a:r>
            <a:r>
              <a:rPr lang="en" sz="2100" dirty="0">
                <a:solidFill>
                  <a:srgbClr val="FFFFFF"/>
                </a:solidFill>
                <a:latin typeface="Arial"/>
                <a:ea typeface="Arial"/>
                <a:cs typeface="Arial"/>
                <a:sym typeface="Arial"/>
              </a:rPr>
              <a:t>by 2020</a:t>
            </a:r>
          </a:p>
        </p:txBody>
      </p:sp>
      <p:sp>
        <p:nvSpPr>
          <p:cNvPr id="13" name="Shape 446"/>
          <p:cNvSpPr/>
          <p:nvPr/>
        </p:nvSpPr>
        <p:spPr>
          <a:xfrm>
            <a:off x="528870" y="4560619"/>
            <a:ext cx="4442273"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a:solidFill>
                  <a:srgbClr val="FFFFFF"/>
                </a:solidFill>
                <a:latin typeface="Arial"/>
                <a:ea typeface="Arial"/>
                <a:cs typeface="Arial"/>
                <a:sym typeface="Arial"/>
              </a:rPr>
              <a:t>Source: Gartner</a:t>
            </a:r>
          </a:p>
        </p:txBody>
      </p:sp>
      <p:pic>
        <p:nvPicPr>
          <p:cNvPr id="15" name="Shape 4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42185" y="4843720"/>
            <a:ext cx="755621" cy="185669"/>
          </a:xfrm>
          <a:prstGeom prst="rect">
            <a:avLst/>
          </a:prstGeom>
          <a:noFill/>
          <a:ln>
            <a:noFill/>
          </a:ln>
        </p:spPr>
      </p:pic>
    </p:spTree>
    <p:extLst>
      <p:ext uri="{BB962C8B-B14F-4D97-AF65-F5344CB8AC3E}">
        <p14:creationId xmlns:p14="http://schemas.microsoft.com/office/powerpoint/2010/main" val="5269292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423"/>
          <p:cNvPicPr preferRelativeResize="0">
            <a:picLocks/>
          </p:cNvPicPr>
          <p:nvPr/>
        </p:nvPicPr>
        <p:blipFill rotWithShape="1">
          <a:blip r:embed="rId2" cstate="email">
            <a:alphaModFix/>
            <a:extLst>
              <a:ext uri="{28A0092B-C50C-407E-A947-70E740481C1C}">
                <a14:useLocalDpi xmlns:a14="http://schemas.microsoft.com/office/drawing/2010/main"/>
              </a:ext>
            </a:extLst>
          </a:blip>
          <a:srcRect/>
          <a:stretch/>
        </p:blipFill>
        <p:spPr>
          <a:xfrm>
            <a:off x="0" y="-4833"/>
            <a:ext cx="9144000" cy="5148333"/>
          </a:xfrm>
          <a:prstGeom prst="rect">
            <a:avLst/>
          </a:prstGeom>
          <a:noFill/>
          <a:ln>
            <a:noFill/>
          </a:ln>
        </p:spPr>
      </p:pic>
      <p:sp>
        <p:nvSpPr>
          <p:cNvPr id="37" name="Rectangle 36"/>
          <p:cNvSpPr/>
          <p:nvPr/>
        </p:nvSpPr>
        <p:spPr>
          <a:xfrm>
            <a:off x="0" y="0"/>
            <a:ext cx="9144000" cy="5143500"/>
          </a:xfrm>
          <a:prstGeom prst="rect">
            <a:avLst/>
          </a:prstGeom>
          <a:solidFill>
            <a:srgbClr val="182730">
              <a:alpha val="78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8</a:t>
            </a:fld>
            <a:endParaRPr lang="en-US"/>
          </a:p>
        </p:txBody>
      </p:sp>
      <p:sp>
        <p:nvSpPr>
          <p:cNvPr id="39"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8</a:t>
            </a:fld>
            <a:endParaRPr lang="en-US"/>
          </a:p>
        </p:txBody>
      </p:sp>
      <p:sp>
        <p:nvSpPr>
          <p:cNvPr id="40" name="Shape 424"/>
          <p:cNvSpPr/>
          <p:nvPr/>
        </p:nvSpPr>
        <p:spPr>
          <a:xfrm>
            <a:off x="2351397" y="3067082"/>
            <a:ext cx="2177004"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1400">
                <a:solidFill>
                  <a:srgbClr val="FFFFFF"/>
                </a:solidFill>
                <a:latin typeface="Arial"/>
                <a:ea typeface="Arial"/>
                <a:cs typeface="Arial"/>
                <a:sym typeface="Arial"/>
              </a:rPr>
              <a:t>Near-free</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computing costs</a:t>
            </a:r>
          </a:p>
        </p:txBody>
      </p:sp>
      <p:sp>
        <p:nvSpPr>
          <p:cNvPr id="41" name="Shape 425"/>
          <p:cNvSpPr/>
          <p:nvPr/>
        </p:nvSpPr>
        <p:spPr>
          <a:xfrm>
            <a:off x="87196" y="3067082"/>
            <a:ext cx="2177004"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1400" dirty="0">
                <a:solidFill>
                  <a:srgbClr val="FFFFFF"/>
                </a:solidFill>
                <a:latin typeface="Arial"/>
                <a:ea typeface="Arial"/>
                <a:cs typeface="Arial"/>
                <a:sym typeface="Arial"/>
              </a:rPr>
              <a:t>Mobile devices</a:t>
            </a:r>
            <a:br>
              <a:rPr lang="en" sz="1400" dirty="0">
                <a:solidFill>
                  <a:srgbClr val="FFFFFF"/>
                </a:solidFill>
                <a:latin typeface="Arial"/>
                <a:ea typeface="Arial"/>
                <a:cs typeface="Arial"/>
                <a:sym typeface="Arial"/>
              </a:rPr>
            </a:br>
            <a:r>
              <a:rPr lang="en" sz="1400" dirty="0">
                <a:solidFill>
                  <a:srgbClr val="FFFFFF"/>
                </a:solidFill>
                <a:latin typeface="Arial"/>
                <a:ea typeface="Arial"/>
                <a:cs typeface="Arial"/>
                <a:sym typeface="Arial"/>
              </a:rPr>
              <a:t>and connectivity</a:t>
            </a:r>
          </a:p>
        </p:txBody>
      </p:sp>
      <p:sp>
        <p:nvSpPr>
          <p:cNvPr id="42" name="Shape 426"/>
          <p:cNvSpPr/>
          <p:nvPr/>
        </p:nvSpPr>
        <p:spPr>
          <a:xfrm>
            <a:off x="6879799" y="3067082"/>
            <a:ext cx="2177004"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1400">
                <a:solidFill>
                  <a:srgbClr val="FFFFFF"/>
                </a:solidFill>
                <a:latin typeface="Arial"/>
                <a:ea typeface="Arial"/>
                <a:cs typeface="Arial"/>
                <a:sym typeface="Arial"/>
              </a:rPr>
              <a:t>Ubiquity of</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embedded sensors</a:t>
            </a:r>
          </a:p>
        </p:txBody>
      </p:sp>
      <p:sp>
        <p:nvSpPr>
          <p:cNvPr id="43" name="Shape 427"/>
          <p:cNvSpPr/>
          <p:nvPr/>
        </p:nvSpPr>
        <p:spPr>
          <a:xfrm>
            <a:off x="4615598" y="3067082"/>
            <a:ext cx="2177004"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1400">
                <a:solidFill>
                  <a:srgbClr val="FFFFFF"/>
                </a:solidFill>
                <a:latin typeface="Arial"/>
                <a:ea typeface="Arial"/>
                <a:cs typeface="Arial"/>
                <a:sym typeface="Arial"/>
              </a:rPr>
              <a:t>Global scale</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of operations</a:t>
            </a:r>
          </a:p>
        </p:txBody>
      </p:sp>
      <p:pic>
        <p:nvPicPr>
          <p:cNvPr id="44" name="Shape 4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6478" y="2173291"/>
            <a:ext cx="358441" cy="645195"/>
          </a:xfrm>
          <a:prstGeom prst="rect">
            <a:avLst/>
          </a:prstGeom>
          <a:noFill/>
          <a:ln>
            <a:noFill/>
          </a:ln>
        </p:spPr>
      </p:pic>
      <p:pic>
        <p:nvPicPr>
          <p:cNvPr id="45" name="Shape 4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379217" y="2173291"/>
            <a:ext cx="645195" cy="645195"/>
          </a:xfrm>
          <a:prstGeom prst="rect">
            <a:avLst/>
          </a:prstGeom>
          <a:noFill/>
          <a:ln>
            <a:noFill/>
          </a:ln>
        </p:spPr>
      </p:pic>
      <p:pic>
        <p:nvPicPr>
          <p:cNvPr id="46" name="Shape 43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250292" y="2161069"/>
            <a:ext cx="381000" cy="669636"/>
          </a:xfrm>
          <a:prstGeom prst="rect">
            <a:avLst/>
          </a:prstGeom>
          <a:noFill/>
          <a:ln>
            <a:noFill/>
          </a:ln>
        </p:spPr>
      </p:pic>
      <p:pic>
        <p:nvPicPr>
          <p:cNvPr id="47" name="Shape 43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592214" y="2198382"/>
            <a:ext cx="767064" cy="595012"/>
          </a:xfrm>
          <a:prstGeom prst="rect">
            <a:avLst/>
          </a:prstGeom>
          <a:noFill/>
          <a:ln>
            <a:noFill/>
          </a:ln>
        </p:spPr>
      </p:pic>
      <p:cxnSp>
        <p:nvCxnSpPr>
          <p:cNvPr id="48" name="Shape 432"/>
          <p:cNvCxnSpPr/>
          <p:nvPr/>
        </p:nvCxnSpPr>
        <p:spPr>
          <a:xfrm>
            <a:off x="1662544" y="2491618"/>
            <a:ext cx="1319480" cy="0"/>
          </a:xfrm>
          <a:prstGeom prst="straightConnector1">
            <a:avLst/>
          </a:prstGeom>
          <a:noFill/>
          <a:ln w="19050" cap="flat" cmpd="sng">
            <a:solidFill>
              <a:srgbClr val="FFFFFF"/>
            </a:solidFill>
            <a:prstDash val="dot"/>
            <a:round/>
            <a:headEnd type="none" w="med" len="med"/>
            <a:tailEnd type="none" w="med" len="med"/>
          </a:ln>
        </p:spPr>
      </p:cxnSp>
      <p:cxnSp>
        <p:nvCxnSpPr>
          <p:cNvPr id="49" name="Shape 433"/>
          <p:cNvCxnSpPr/>
          <p:nvPr/>
        </p:nvCxnSpPr>
        <p:spPr>
          <a:xfrm>
            <a:off x="3838703" y="2491618"/>
            <a:ext cx="1319480" cy="0"/>
          </a:xfrm>
          <a:prstGeom prst="straightConnector1">
            <a:avLst/>
          </a:prstGeom>
          <a:noFill/>
          <a:ln w="19050" cap="flat" cmpd="sng">
            <a:solidFill>
              <a:srgbClr val="FFFFFF"/>
            </a:solidFill>
            <a:prstDash val="dot"/>
            <a:round/>
            <a:headEnd type="none" w="med" len="med"/>
            <a:tailEnd type="none" w="med" len="med"/>
          </a:ln>
        </p:spPr>
      </p:cxnSp>
      <p:cxnSp>
        <p:nvCxnSpPr>
          <p:cNvPr id="50" name="Shape 434"/>
          <p:cNvCxnSpPr/>
          <p:nvPr/>
        </p:nvCxnSpPr>
        <p:spPr>
          <a:xfrm>
            <a:off x="6135392" y="2491618"/>
            <a:ext cx="1319480" cy="0"/>
          </a:xfrm>
          <a:prstGeom prst="straightConnector1">
            <a:avLst/>
          </a:prstGeom>
          <a:noFill/>
          <a:ln w="19050" cap="flat" cmpd="sng">
            <a:solidFill>
              <a:srgbClr val="FFFFFF"/>
            </a:solidFill>
            <a:prstDash val="dot"/>
            <a:round/>
            <a:headEnd type="none" w="med" len="med"/>
            <a:tailEnd type="none" w="med" len="med"/>
          </a:ln>
        </p:spPr>
      </p:cxnSp>
      <p:sp>
        <p:nvSpPr>
          <p:cNvPr id="51" name="Shape 435"/>
          <p:cNvSpPr txBox="1">
            <a:spLocks/>
          </p:cNvSpPr>
          <p:nvPr/>
        </p:nvSpPr>
        <p:spPr>
          <a:xfrm>
            <a:off x="411479" y="347472"/>
            <a:ext cx="5303520" cy="237744"/>
          </a:xfrm>
          <a:prstGeom prst="rect">
            <a:avLst/>
          </a:prstGeom>
          <a:noFill/>
          <a:ln>
            <a:noFill/>
          </a:ln>
        </p:spPr>
        <p:txBody>
          <a:bodyPr lIns="0" tIns="45700" rIns="91425" bIns="4570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rgbClr val="199F80"/>
              </a:buClr>
              <a:buSzPct val="25000"/>
              <a:buFont typeface="Arial"/>
              <a:buNone/>
            </a:pPr>
            <a:r>
              <a:rPr lang="en" sz="1000" b="1" dirty="0" smtClean="0">
                <a:solidFill>
                  <a:schemeClr val="accent2"/>
                </a:solidFill>
                <a:latin typeface="Arial"/>
                <a:ea typeface="Arial"/>
                <a:cs typeface="Arial"/>
                <a:sym typeface="Arial"/>
              </a:rPr>
              <a:t>KEY TRENDS</a:t>
            </a:r>
            <a:endParaRPr lang="en" sz="1000" b="1" dirty="0">
              <a:solidFill>
                <a:schemeClr val="accent2"/>
              </a:solidFill>
              <a:latin typeface="Arial"/>
              <a:ea typeface="Arial"/>
              <a:cs typeface="Arial"/>
              <a:sym typeface="Arial"/>
            </a:endParaRPr>
          </a:p>
        </p:txBody>
      </p:sp>
      <p:sp>
        <p:nvSpPr>
          <p:cNvPr id="52" name="Shape 436"/>
          <p:cNvSpPr txBox="1">
            <a:spLocks/>
          </p:cNvSpPr>
          <p:nvPr/>
        </p:nvSpPr>
        <p:spPr>
          <a:xfrm>
            <a:off x="411479" y="548068"/>
            <a:ext cx="3716019" cy="814388"/>
          </a:xfrm>
          <a:prstGeom prst="rect">
            <a:avLst/>
          </a:prstGeom>
          <a:noFill/>
          <a:ln>
            <a:noFill/>
          </a:ln>
        </p:spPr>
        <p:txBody>
          <a:bodyPr lIns="0" tIns="45700" rIns="91425" bIns="4570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chemeClr val="lt1"/>
              </a:buClr>
              <a:buSzPct val="25000"/>
              <a:buFont typeface="Arial"/>
              <a:buNone/>
            </a:pPr>
            <a:r>
              <a:rPr lang="en" sz="1600" dirty="0" smtClean="0">
                <a:solidFill>
                  <a:schemeClr val="lt1"/>
                </a:solidFill>
                <a:latin typeface="Arial"/>
                <a:ea typeface="Arial"/>
                <a:cs typeface="Arial"/>
                <a:sym typeface="Arial"/>
              </a:rPr>
              <a:t>The cost and ubiquity of computing enables cloud native software companies to reshape the world</a:t>
            </a:r>
            <a:endParaRPr lang="en" sz="1600" dirty="0">
              <a:solidFill>
                <a:schemeClr val="lt1"/>
              </a:solidFill>
              <a:latin typeface="Arial"/>
              <a:ea typeface="Arial"/>
              <a:cs typeface="Arial"/>
              <a:sym typeface="Arial"/>
            </a:endParaRPr>
          </a:p>
        </p:txBody>
      </p:sp>
      <p:pic>
        <p:nvPicPr>
          <p:cNvPr id="53" name="Shape 43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242185" y="4843720"/>
            <a:ext cx="755621" cy="185669"/>
          </a:xfrm>
          <a:prstGeom prst="rect">
            <a:avLst/>
          </a:prstGeom>
          <a:noFill/>
          <a:ln>
            <a:noFill/>
          </a:ln>
        </p:spPr>
      </p:pic>
    </p:spTree>
    <p:extLst>
      <p:ext uri="{BB962C8B-B14F-4D97-AF65-F5344CB8AC3E}">
        <p14:creationId xmlns:p14="http://schemas.microsoft.com/office/powerpoint/2010/main" val="33943130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866" y="307634"/>
            <a:ext cx="7418349" cy="4548118"/>
          </a:xfrm>
          <a:prstGeom prst="rect">
            <a:avLst/>
          </a:prstGeom>
        </p:spPr>
      </p:pic>
    </p:spTree>
    <p:extLst>
      <p:ext uri="{BB962C8B-B14F-4D97-AF65-F5344CB8AC3E}">
        <p14:creationId xmlns:p14="http://schemas.microsoft.com/office/powerpoint/2010/main" val="41050930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Dark_Templat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12004</TotalTime>
  <Words>1422</Words>
  <Application>Microsoft Macintosh PowerPoint</Application>
  <PresentationFormat>On-screen Show (16:9)</PresentationFormat>
  <Paragraphs>294</Paragraphs>
  <Slides>39</Slides>
  <Notes>12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Pivotal_Dark_Template</vt:lpstr>
      <vt:lpstr>PowerPoint Presentation</vt:lpstr>
      <vt:lpstr>PowerPoint Presentation</vt:lpstr>
      <vt:lpstr>PowerPoint Presentation</vt:lpstr>
      <vt:lpstr>PowerPoint Presentation</vt:lpstr>
      <vt:lpstr>PowerPoint Presentation</vt:lpstr>
      <vt:lpstr>What’s Important to Raytheon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Air Force Research Laboratory Makes Leap to Transform Department of Defense Software Development and Deployment </vt:lpstr>
      <vt:lpstr>DIY vs Pivotal Cloud Foundry</vt:lpstr>
      <vt:lpstr>DIY vs Pivotal Cloud Foundry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must be this tall to use µServices…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Expected outcome for Raytheon</vt:lpstr>
      <vt:lpstr>Software/Support replaced by platform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Jeff Glenn</cp:lastModifiedBy>
  <cp:revision>105</cp:revision>
  <dcterms:modified xsi:type="dcterms:W3CDTF">2016-09-06T17:00:56Z</dcterms:modified>
</cp:coreProperties>
</file>